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889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230924"/>
          <c:y val="0.0731325"/>
          <c:w val="0.764076"/>
          <c:h val="0.679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843 мс</c:v>
                </c:pt>
              </c:strCache>
            </c:strRef>
          </c:tx>
          <c:spPr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3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Офферы</c:v>
                </c:pt>
                <c:pt idx="1">
                  <c:v>Фильтры</c:v>
                </c:pt>
                <c:pt idx="2">
                  <c:v>Категории</c:v>
                </c:pt>
                <c:pt idx="3">
                  <c:v>Хабовые</c:v>
                </c:pt>
                <c:pt idx="4">
                  <c:v>Обзоры</c:v>
                </c:pt>
              </c:strCache>
            </c:strRef>
          </c:cat>
          <c:val>
            <c:numRef>
              <c:f>Sheet1!$B$2:$F$2</c:f>
              <c:numCache>
                <c:ptCount val="5"/>
                <c:pt idx="0">
                  <c:v>49.000000</c:v>
                </c:pt>
                <c:pt idx="1">
                  <c:v>25.000000</c:v>
                </c:pt>
                <c:pt idx="2">
                  <c:v>81.000000</c:v>
                </c:pt>
                <c:pt idx="3">
                  <c:v>100.000000</c:v>
                </c:pt>
                <c:pt idx="4">
                  <c:v>87.000000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291 мс</c:v>
                </c:pt>
              </c:strCache>
            </c:strRef>
          </c:tx>
          <c:spPr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3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Офферы</c:v>
                </c:pt>
                <c:pt idx="1">
                  <c:v>Фильтры</c:v>
                </c:pt>
                <c:pt idx="2">
                  <c:v>Категории</c:v>
                </c:pt>
                <c:pt idx="3">
                  <c:v>Хабовые</c:v>
                </c:pt>
                <c:pt idx="4">
                  <c:v>Обзоры</c:v>
                </c:pt>
              </c:strCache>
            </c:strRef>
          </c:cat>
          <c:val>
            <c:numRef>
              <c:f>Sheet1!$B$3:$F$3</c:f>
              <c:numCache>
                <c:ptCount val="5"/>
                <c:pt idx="0">
                  <c:v>84.000000</c:v>
                </c:pt>
                <c:pt idx="1">
                  <c:v>61.000000</c:v>
                </c:pt>
                <c:pt idx="2">
                  <c:v>97.000000</c:v>
                </c:pt>
                <c:pt idx="3">
                  <c:v>100.000000</c:v>
                </c:pt>
                <c:pt idx="4">
                  <c:v>92.000000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solidFill>
            <a:srgbClr val="888888"/>
          </a:solidFill>
          <a:prstDash val="solid"/>
          <a:miter lim="8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14367"/>
          <c:w val="0.764142"/>
          <c:h val="0.085632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4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230924"/>
          <c:y val="0.0731325"/>
          <c:w val="0.764076"/>
          <c:h val="0.679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671 мс</c:v>
                </c:pt>
              </c:strCache>
            </c:strRef>
          </c:tx>
          <c:spPr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3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Офферы</c:v>
                </c:pt>
                <c:pt idx="1">
                  <c:v>Магазины</c:v>
                </c:pt>
                <c:pt idx="2">
                  <c:v>Категории</c:v>
                </c:pt>
                <c:pt idx="3">
                  <c:v>Хабовые</c:v>
                </c:pt>
                <c:pt idx="4">
                  <c:v>Блог</c:v>
                </c:pt>
              </c:strCache>
            </c:strRef>
          </c:cat>
          <c:val>
            <c:numRef>
              <c:f>Sheet1!$B$2:$F$2</c:f>
              <c:numCache>
                <c:ptCount val="5"/>
                <c:pt idx="0">
                  <c:v>44.000000</c:v>
                </c:pt>
                <c:pt idx="1">
                  <c:v>51.000000</c:v>
                </c:pt>
                <c:pt idx="2">
                  <c:v>95.000000</c:v>
                </c:pt>
                <c:pt idx="3">
                  <c:v>100.000000</c:v>
                </c:pt>
                <c:pt idx="4">
                  <c:v>58.000000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214 мс</c:v>
                </c:pt>
              </c:strCache>
            </c:strRef>
          </c:tx>
          <c:spPr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3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Офферы</c:v>
                </c:pt>
                <c:pt idx="1">
                  <c:v>Магазины</c:v>
                </c:pt>
                <c:pt idx="2">
                  <c:v>Категории</c:v>
                </c:pt>
                <c:pt idx="3">
                  <c:v>Хабовые</c:v>
                </c:pt>
                <c:pt idx="4">
                  <c:v>Блог</c:v>
                </c:pt>
              </c:strCache>
            </c:strRef>
          </c:cat>
          <c:val>
            <c:numRef>
              <c:f>Sheet1!$B$3:$F$3</c:f>
              <c:numCache>
                <c:ptCount val="5"/>
                <c:pt idx="0">
                  <c:v>76.000000</c:v>
                </c:pt>
                <c:pt idx="1">
                  <c:v>91.000000</c:v>
                </c:pt>
                <c:pt idx="2">
                  <c:v>100.000000</c:v>
                </c:pt>
                <c:pt idx="3">
                  <c:v>100.000000</c:v>
                </c:pt>
                <c:pt idx="4">
                  <c:v>74.000000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solidFill>
            <a:srgbClr val="888888"/>
          </a:solidFill>
          <a:prstDash val="solid"/>
          <a:miter lim="8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14367"/>
          <c:w val="0.764142"/>
          <c:h val="0.085632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4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250564"/>
          <c:y val="0.0731325"/>
          <c:w val="0.717728"/>
          <c:h val="0.679851"/>
        </c:manualLayout>
      </c:layout>
      <c:area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GoogleBot</c:v>
                </c:pt>
              </c:strCache>
            </c:strRef>
          </c:tx>
          <c:spPr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tl" rotWithShape="1" blurRad="127000" dist="76200" dir="18900000">
                <a:srgbClr val="000000">
                  <a:alpha val="75000"/>
                </a:srgbClr>
              </a:outerShdw>
            </a:effectLst>
          </c:spPr>
          <c:dLbls>
            <c:numFmt formatCode="#,##0" sourceLinked="0"/>
            <c:txPr>
              <a:bodyPr/>
              <a:lstStyle/>
              <a:p>
                <a:pPr>
                  <a:defRPr b="0" i="0" strike="noStrike" sz="3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5"/>
                <c:pt idx="0">
                  <c:v>28.03</c:v>
                </c:pt>
                <c:pt idx="1">
                  <c:v>29.03</c:v>
                </c:pt>
                <c:pt idx="2">
                  <c:v>30.03</c:v>
                </c:pt>
                <c:pt idx="3">
                  <c:v>31.03</c:v>
                </c:pt>
                <c:pt idx="4">
                  <c:v>01.04</c:v>
                </c:pt>
                <c:pt idx="5">
                  <c:v>02.04</c:v>
                </c:pt>
                <c:pt idx="6">
                  <c:v>03.04</c:v>
                </c:pt>
                <c:pt idx="7">
                  <c:v>04.04</c:v>
                </c:pt>
                <c:pt idx="8">
                  <c:v>05.04</c:v>
                </c:pt>
                <c:pt idx="9">
                  <c:v>06.04</c:v>
                </c:pt>
                <c:pt idx="10">
                  <c:v>07.04</c:v>
                </c:pt>
                <c:pt idx="11">
                  <c:v>08.04</c:v>
                </c:pt>
                <c:pt idx="12">
                  <c:v>09.04</c:v>
                </c:pt>
                <c:pt idx="13">
                  <c:v>10.04</c:v>
                </c:pt>
                <c:pt idx="14">
                  <c:v>11.04</c:v>
                </c:pt>
              </c:strCache>
            </c:strRef>
          </c:cat>
          <c:val>
            <c:numRef>
              <c:f>Sheet1!$B$2:$P$2</c:f>
              <c:numCache>
                <c:ptCount val="15"/>
                <c:pt idx="0">
                  <c:v>16000.000000</c:v>
                </c:pt>
                <c:pt idx="1">
                  <c:v>18350.000000</c:v>
                </c:pt>
                <c:pt idx="2">
                  <c:v>14290.000000</c:v>
                </c:pt>
                <c:pt idx="3">
                  <c:v>194250.000000</c:v>
                </c:pt>
                <c:pt idx="4">
                  <c:v>216310.000000</c:v>
                </c:pt>
                <c:pt idx="5">
                  <c:v>271050.000000</c:v>
                </c:pt>
                <c:pt idx="6">
                  <c:v>235570.000000</c:v>
                </c:pt>
                <c:pt idx="7">
                  <c:v>226900.000000</c:v>
                </c:pt>
                <c:pt idx="8">
                  <c:v>146320.000000</c:v>
                </c:pt>
                <c:pt idx="9">
                  <c:v>140100.000000</c:v>
                </c:pt>
                <c:pt idx="10">
                  <c:v>84500.000000</c:v>
                </c:pt>
                <c:pt idx="11">
                  <c:v>61020.000000</c:v>
                </c:pt>
                <c:pt idx="12">
                  <c:v>57830.000000</c:v>
                </c:pt>
                <c:pt idx="13">
                  <c:v>59900.000000</c:v>
                </c:pt>
                <c:pt idx="14">
                  <c:v>60030.000000</c:v>
                </c:pt>
              </c:numCache>
            </c:numRef>
          </c:val>
        </c:ser>
        <c:axId val="2094734552"/>
        <c:axId val="2094734553"/>
      </c:area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midCat"/>
        <c:majorUnit val="75000"/>
        <c:minorUnit val="37500"/>
      </c:valAx>
      <c:spPr>
        <a:solidFill>
          <a:srgbClr val="FFFFFF"/>
        </a:solidFill>
        <a:ln w="12700" cap="flat">
          <a:solidFill>
            <a:srgbClr val="888888"/>
          </a:solidFill>
          <a:prstDash val="solid"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14367"/>
          <c:w val="0.756966"/>
          <c:h val="0.085632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4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250564"/>
          <c:y val="0.0731325"/>
          <c:w val="0.717728"/>
          <c:h val="0.679851"/>
        </c:manualLayout>
      </c:layout>
      <c:area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GoogleBot</c:v>
                </c:pt>
              </c:strCache>
            </c:strRef>
          </c:tx>
          <c:spPr>
            <a:solidFill>
              <a:schemeClr val="accent2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Lbls>
            <c:numFmt formatCode="#,##0" sourceLinked="0"/>
            <c:txPr>
              <a:bodyPr/>
              <a:lstStyle/>
              <a:p>
                <a:pPr>
                  <a:defRPr b="0" i="0" strike="noStrike" sz="3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5"/>
                <c:pt idx="0">
                  <c:v>28.03</c:v>
                </c:pt>
                <c:pt idx="1">
                  <c:v>29.03</c:v>
                </c:pt>
                <c:pt idx="2">
                  <c:v>30.03</c:v>
                </c:pt>
                <c:pt idx="3">
                  <c:v>31.03</c:v>
                </c:pt>
                <c:pt idx="4">
                  <c:v>01.04</c:v>
                </c:pt>
                <c:pt idx="5">
                  <c:v>02.04</c:v>
                </c:pt>
                <c:pt idx="6">
                  <c:v>03.04</c:v>
                </c:pt>
                <c:pt idx="7">
                  <c:v>04.04</c:v>
                </c:pt>
                <c:pt idx="8">
                  <c:v>05.04</c:v>
                </c:pt>
                <c:pt idx="9">
                  <c:v>06.04</c:v>
                </c:pt>
                <c:pt idx="10">
                  <c:v>07.04</c:v>
                </c:pt>
                <c:pt idx="11">
                  <c:v>08.04</c:v>
                </c:pt>
                <c:pt idx="12">
                  <c:v>09.04</c:v>
                </c:pt>
                <c:pt idx="13">
                  <c:v>10.04</c:v>
                </c:pt>
                <c:pt idx="14">
                  <c:v>11.04</c:v>
                </c:pt>
              </c:strCache>
            </c:strRef>
          </c:cat>
          <c:val>
            <c:numRef>
              <c:f>Sheet1!$B$3:$P$3</c:f>
              <c:numCache>
                <c:ptCount val="15"/>
                <c:pt idx="0">
                  <c:v>16000.000000</c:v>
                </c:pt>
                <c:pt idx="1">
                  <c:v>18350.000000</c:v>
                </c:pt>
                <c:pt idx="2">
                  <c:v>14290.000000</c:v>
                </c:pt>
                <c:pt idx="3">
                  <c:v>194250.000000</c:v>
                </c:pt>
                <c:pt idx="4">
                  <c:v>216310.000000</c:v>
                </c:pt>
                <c:pt idx="5">
                  <c:v>271050.000000</c:v>
                </c:pt>
                <c:pt idx="6">
                  <c:v>235570.000000</c:v>
                </c:pt>
                <c:pt idx="7">
                  <c:v>226900.000000</c:v>
                </c:pt>
                <c:pt idx="8">
                  <c:v>146320.000000</c:v>
                </c:pt>
                <c:pt idx="9">
                  <c:v>140100.000000</c:v>
                </c:pt>
                <c:pt idx="10">
                  <c:v>84500.000000</c:v>
                </c:pt>
                <c:pt idx="11">
                  <c:v>61020.000000</c:v>
                </c:pt>
                <c:pt idx="12">
                  <c:v>57830.000000</c:v>
                </c:pt>
                <c:pt idx="13">
                  <c:v>59900.000000</c:v>
                </c:pt>
                <c:pt idx="14">
                  <c:v>60030.000000</c:v>
                </c:pt>
              </c:numCache>
            </c:numRef>
          </c:val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YandexBot</c:v>
                </c:pt>
              </c:strCache>
            </c:strRef>
          </c:tx>
          <c:spPr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Lbls>
            <c:numFmt formatCode="#,##0" sourceLinked="0"/>
            <c:txPr>
              <a:bodyPr/>
              <a:lstStyle/>
              <a:p>
                <a:pPr>
                  <a:defRPr b="0" i="0" strike="noStrike" sz="3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5"/>
                <c:pt idx="0">
                  <c:v>28.03</c:v>
                </c:pt>
                <c:pt idx="1">
                  <c:v>29.03</c:v>
                </c:pt>
                <c:pt idx="2">
                  <c:v>30.03</c:v>
                </c:pt>
                <c:pt idx="3">
                  <c:v>31.03</c:v>
                </c:pt>
                <c:pt idx="4">
                  <c:v>01.04</c:v>
                </c:pt>
                <c:pt idx="5">
                  <c:v>02.04</c:v>
                </c:pt>
                <c:pt idx="6">
                  <c:v>03.04</c:v>
                </c:pt>
                <c:pt idx="7">
                  <c:v>04.04</c:v>
                </c:pt>
                <c:pt idx="8">
                  <c:v>05.04</c:v>
                </c:pt>
                <c:pt idx="9">
                  <c:v>06.04</c:v>
                </c:pt>
                <c:pt idx="10">
                  <c:v>07.04</c:v>
                </c:pt>
                <c:pt idx="11">
                  <c:v>08.04</c:v>
                </c:pt>
                <c:pt idx="12">
                  <c:v>09.04</c:v>
                </c:pt>
                <c:pt idx="13">
                  <c:v>10.04</c:v>
                </c:pt>
                <c:pt idx="14">
                  <c:v>11.04</c:v>
                </c:pt>
              </c:strCache>
            </c:strRef>
          </c:cat>
          <c:val>
            <c:numRef>
              <c:f>Sheet1!$B$2:$P$2</c:f>
              <c:numCache>
                <c:ptCount val="15"/>
                <c:pt idx="0">
                  <c:v>20000.000000</c:v>
                </c:pt>
                <c:pt idx="1">
                  <c:v>14100.000000</c:v>
                </c:pt>
                <c:pt idx="2">
                  <c:v>7130.000000</c:v>
                </c:pt>
                <c:pt idx="3">
                  <c:v>12500.000000</c:v>
                </c:pt>
                <c:pt idx="4">
                  <c:v>19700.000000</c:v>
                </c:pt>
                <c:pt idx="5">
                  <c:v>27460.000000</c:v>
                </c:pt>
                <c:pt idx="6">
                  <c:v>21150.000000</c:v>
                </c:pt>
                <c:pt idx="7">
                  <c:v>35700.000000</c:v>
                </c:pt>
                <c:pt idx="8">
                  <c:v>8050.000000</c:v>
                </c:pt>
                <c:pt idx="9">
                  <c:v>51600.000000</c:v>
                </c:pt>
                <c:pt idx="10">
                  <c:v>81600.000000</c:v>
                </c:pt>
                <c:pt idx="11">
                  <c:v>21350.000000</c:v>
                </c:pt>
                <c:pt idx="12">
                  <c:v>16300.000000</c:v>
                </c:pt>
                <c:pt idx="13">
                  <c:v>14750.000000</c:v>
                </c:pt>
                <c:pt idx="14">
                  <c:v>12100.000000</c:v>
                </c:pt>
              </c:numCache>
            </c:numRef>
          </c:val>
        </c:ser>
        <c:axId val="2094734552"/>
        <c:axId val="2094734553"/>
      </c:area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midCat"/>
        <c:majorUnit val="75000"/>
        <c:minorUnit val="37500"/>
      </c:valAx>
      <c:spPr>
        <a:noFill/>
        <a:ln w="12700" cap="flat">
          <a:solidFill>
            <a:srgbClr val="888888"/>
          </a:solidFill>
          <a:prstDash val="solid"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14367"/>
          <c:w val="0.756966"/>
          <c:h val="0.085632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34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33973" latinLnBrk="0">
      <a:defRPr sz="2200">
        <a:latin typeface="+mn-lt"/>
        <a:ea typeface="+mn-ea"/>
        <a:cs typeface="+mn-cs"/>
        <a:sym typeface="Calibri"/>
      </a:defRPr>
    </a:lvl1pPr>
    <a:lvl2pPr indent="228600" defTabSz="1733973" latinLnBrk="0">
      <a:defRPr sz="2200">
        <a:latin typeface="+mn-lt"/>
        <a:ea typeface="+mn-ea"/>
        <a:cs typeface="+mn-cs"/>
        <a:sym typeface="Calibri"/>
      </a:defRPr>
    </a:lvl2pPr>
    <a:lvl3pPr indent="457200" defTabSz="1733973" latinLnBrk="0">
      <a:defRPr sz="2200">
        <a:latin typeface="+mn-lt"/>
        <a:ea typeface="+mn-ea"/>
        <a:cs typeface="+mn-cs"/>
        <a:sym typeface="Calibri"/>
      </a:defRPr>
    </a:lvl3pPr>
    <a:lvl4pPr indent="685800" defTabSz="1733973" latinLnBrk="0">
      <a:defRPr sz="2200">
        <a:latin typeface="+mn-lt"/>
        <a:ea typeface="+mn-ea"/>
        <a:cs typeface="+mn-cs"/>
        <a:sym typeface="Calibri"/>
      </a:defRPr>
    </a:lvl4pPr>
    <a:lvl5pPr indent="914400" defTabSz="1733973" latinLnBrk="0">
      <a:defRPr sz="2200">
        <a:latin typeface="+mn-lt"/>
        <a:ea typeface="+mn-ea"/>
        <a:cs typeface="+mn-cs"/>
        <a:sym typeface="Calibri"/>
      </a:defRPr>
    </a:lvl5pPr>
    <a:lvl6pPr indent="1143000" defTabSz="1733973" latinLnBrk="0">
      <a:defRPr sz="2200">
        <a:latin typeface="+mn-lt"/>
        <a:ea typeface="+mn-ea"/>
        <a:cs typeface="+mn-cs"/>
        <a:sym typeface="Calibri"/>
      </a:defRPr>
    </a:lvl6pPr>
    <a:lvl7pPr indent="1371600" defTabSz="1733973" latinLnBrk="0">
      <a:defRPr sz="2200">
        <a:latin typeface="+mn-lt"/>
        <a:ea typeface="+mn-ea"/>
        <a:cs typeface="+mn-cs"/>
        <a:sym typeface="Calibri"/>
      </a:defRPr>
    </a:lvl7pPr>
    <a:lvl8pPr indent="1600200" defTabSz="1733973" latinLnBrk="0">
      <a:defRPr sz="2200">
        <a:latin typeface="+mn-lt"/>
        <a:ea typeface="+mn-ea"/>
        <a:cs typeface="+mn-cs"/>
        <a:sym typeface="Calibri"/>
      </a:defRPr>
    </a:lvl8pPr>
    <a:lvl9pPr indent="1828800" defTabSz="1733973" latinLnBrk="0">
      <a:defRPr sz="2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/>
          <p:nvPr>
            <p:ph type="title"/>
          </p:nvPr>
        </p:nvSpPr>
        <p:spPr>
          <a:xfrm>
            <a:off x="1625600" y="1596249"/>
            <a:ext cx="9753600" cy="3395698"/>
          </a:xfrm>
          <a:prstGeom prst="rect">
            <a:avLst/>
          </a:prstGeom>
        </p:spPr>
        <p:txBody>
          <a:bodyPr anchor="b"/>
          <a:lstStyle>
            <a:lvl1pPr algn="ctr">
              <a:defRPr sz="6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/>
          <p:nvPr>
            <p:ph type="body" sz="quarter" idx="1"/>
          </p:nvPr>
        </p:nvSpPr>
        <p:spPr>
          <a:xfrm>
            <a:off x="1625600" y="5122897"/>
            <a:ext cx="9753600" cy="23548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257175" algn="ctr">
              <a:buSzTx/>
              <a:buFontTx/>
              <a:buNone/>
              <a:defRPr sz="2400"/>
            </a:lvl2pPr>
            <a:lvl3pPr marL="0" indent="514350" algn="ctr">
              <a:buSzTx/>
              <a:buFontTx/>
              <a:buNone/>
              <a:defRPr sz="2400"/>
            </a:lvl3pPr>
            <a:lvl4pPr marL="0" indent="771525" algn="ctr">
              <a:buSzTx/>
              <a:buFontTx/>
              <a:buNone/>
              <a:defRPr sz="2400"/>
            </a:lvl4pPr>
            <a:lvl5pPr marL="0" indent="1028700" algn="ctr"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3" name="Уровень текста 1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/>
          <p:nvPr>
            <p:ph type="title"/>
          </p:nvPr>
        </p:nvSpPr>
        <p:spPr>
          <a:xfrm>
            <a:off x="9306559" y="519289"/>
            <a:ext cx="2804160" cy="8265727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02" name="Уровень текста 1…"/>
          <p:cNvSpPr/>
          <p:nvPr>
            <p:ph type="body" idx="1"/>
          </p:nvPr>
        </p:nvSpPr>
        <p:spPr>
          <a:xfrm>
            <a:off x="894079" y="519289"/>
            <a:ext cx="8249921" cy="8265727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lnSpc>
                <a:spcPct val="100000"/>
              </a:lnSpc>
              <a:defRPr sz="8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11" name="Уровень текста 1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Номер слайда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Текст заголовка"/>
          <p:cNvSpPr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algn="ctr" defTabSz="1300480">
              <a:lnSpc>
                <a:spcPct val="100000"/>
              </a:lnSpc>
              <a:defRPr sz="6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0" name="Уровень текста 1…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/>
          <a:lstStyle>
            <a:lvl1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400">
                <a:solidFill>
                  <a:srgbClr val="888888"/>
                </a:solidFill>
              </a:defRPr>
            </a:lvl1pPr>
            <a:lvl2pPr marL="0" indent="457200" algn="ctr" defTabSz="130048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400">
                <a:solidFill>
                  <a:srgbClr val="888888"/>
                </a:solidFill>
              </a:defRPr>
            </a:lvl2pPr>
            <a:lvl3pPr marL="0" indent="914400" algn="ctr" defTabSz="130048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400">
                <a:solidFill>
                  <a:srgbClr val="888888"/>
                </a:solidFill>
              </a:defRPr>
            </a:lvl3pPr>
            <a:lvl4pPr marL="0" indent="1371600" algn="ctr" defTabSz="130048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400">
                <a:solidFill>
                  <a:srgbClr val="888888"/>
                </a:solidFill>
              </a:defRPr>
            </a:lvl4pPr>
            <a:lvl5pPr marL="0" indent="1828800" algn="ctr" defTabSz="130048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4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1" name="Номер слайда"/>
          <p:cNvSpPr/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/>
          <p:nvPr>
            <p:ph type="title"/>
          </p:nvPr>
        </p:nvSpPr>
        <p:spPr>
          <a:xfrm>
            <a:off x="887307" y="2431628"/>
            <a:ext cx="11216641" cy="4057227"/>
          </a:xfrm>
          <a:prstGeom prst="rect">
            <a:avLst/>
          </a:prstGeom>
        </p:spPr>
        <p:txBody>
          <a:bodyPr anchor="b"/>
          <a:lstStyle>
            <a:lvl1pPr>
              <a:defRPr sz="6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/>
          <p:nvPr>
            <p:ph type="body" sz="quarter" idx="1"/>
          </p:nvPr>
        </p:nvSpPr>
        <p:spPr>
          <a:xfrm>
            <a:off x="887307" y="6527237"/>
            <a:ext cx="11216641" cy="2133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257175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51435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771525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0287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/>
          <p:nvPr>
            <p:ph type="body" sz="half" idx="1"/>
          </p:nvPr>
        </p:nvSpPr>
        <p:spPr>
          <a:xfrm>
            <a:off x="894081" y="2596445"/>
            <a:ext cx="5527040" cy="6188571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/>
          <p:nvPr>
            <p:ph type="title"/>
          </p:nvPr>
        </p:nvSpPr>
        <p:spPr>
          <a:xfrm>
            <a:off x="895774" y="519289"/>
            <a:ext cx="11216641" cy="1885246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/>
          <p:nvPr>
            <p:ph type="body" sz="quarter" idx="1"/>
          </p:nvPr>
        </p:nvSpPr>
        <p:spPr>
          <a:xfrm>
            <a:off x="895774" y="2390986"/>
            <a:ext cx="5501640" cy="117178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257175">
              <a:buSzTx/>
              <a:buFontTx/>
              <a:buNone/>
              <a:defRPr b="1" sz="2400"/>
            </a:lvl2pPr>
            <a:lvl3pPr marL="0" indent="514350">
              <a:buSzTx/>
              <a:buFontTx/>
              <a:buNone/>
              <a:defRPr b="1" sz="2400"/>
            </a:lvl3pPr>
            <a:lvl4pPr marL="0" indent="771525">
              <a:buSzTx/>
              <a:buFontTx/>
              <a:buNone/>
              <a:defRPr b="1" sz="2400"/>
            </a:lvl4pPr>
            <a:lvl5pPr marL="0" indent="1028700"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/>
          <p:nvPr>
            <p:ph type="body" sz="quarter" idx="13"/>
          </p:nvPr>
        </p:nvSpPr>
        <p:spPr>
          <a:xfrm>
            <a:off x="6583680" y="2390986"/>
            <a:ext cx="5528734" cy="1171787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/>
          <p:nvPr>
            <p:ph type="title"/>
          </p:nvPr>
        </p:nvSpPr>
        <p:spPr>
          <a:xfrm>
            <a:off x="895774" y="650240"/>
            <a:ext cx="4194386" cy="2275841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/>
          <p:nvPr>
            <p:ph type="body" sz="half" idx="1"/>
          </p:nvPr>
        </p:nvSpPr>
        <p:spPr>
          <a:xfrm>
            <a:off x="5528733" y="1404338"/>
            <a:ext cx="6583681" cy="6931379"/>
          </a:xfrm>
          <a:prstGeom prst="rect">
            <a:avLst/>
          </a:prstGeom>
        </p:spPr>
        <p:txBody>
          <a:bodyPr/>
          <a:lstStyle>
            <a:lvl1pPr marL="242888" indent="-242888">
              <a:defRPr sz="3400"/>
            </a:lvl1pPr>
            <a:lvl2pPr marL="548641" indent="-291466">
              <a:defRPr sz="3400"/>
            </a:lvl2pPr>
            <a:lvl3pPr marL="850656" indent="-336306">
              <a:defRPr sz="3400"/>
            </a:lvl3pPr>
            <a:lvl4pPr marL="1168978" indent="-397453">
              <a:defRPr sz="3400"/>
            </a:lvl4pPr>
            <a:lvl5pPr marL="1426153" indent="-397453">
              <a:defRPr sz="3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/>
          <p:nvPr>
            <p:ph type="body" sz="quarter" idx="13"/>
          </p:nvPr>
        </p:nvSpPr>
        <p:spPr>
          <a:xfrm>
            <a:off x="895774" y="2926080"/>
            <a:ext cx="4194386" cy="542092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/>
          <p:nvPr>
            <p:ph type="title"/>
          </p:nvPr>
        </p:nvSpPr>
        <p:spPr>
          <a:xfrm>
            <a:off x="895774" y="650240"/>
            <a:ext cx="4194386" cy="2275841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Рисунок 2"/>
          <p:cNvSpPr/>
          <p:nvPr>
            <p:ph type="pic" sz="half" idx="13"/>
          </p:nvPr>
        </p:nvSpPr>
        <p:spPr>
          <a:xfrm>
            <a:off x="5528733" y="1404338"/>
            <a:ext cx="6583681" cy="6931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/>
          <p:nvPr>
            <p:ph type="body" sz="quarter" idx="1"/>
          </p:nvPr>
        </p:nvSpPr>
        <p:spPr>
          <a:xfrm>
            <a:off x="895774" y="2926080"/>
            <a:ext cx="4194386" cy="54209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257175">
              <a:buSzTx/>
              <a:buFontTx/>
              <a:buNone/>
              <a:defRPr sz="1600"/>
            </a:lvl2pPr>
            <a:lvl3pPr marL="0" indent="514350">
              <a:buSzTx/>
              <a:buFontTx/>
              <a:buNone/>
              <a:defRPr sz="1600"/>
            </a:lvl3pPr>
            <a:lvl4pPr marL="0" indent="771525">
              <a:buSzTx/>
              <a:buFontTx/>
              <a:buNone/>
              <a:defRPr sz="1600"/>
            </a:lvl4pPr>
            <a:lvl5pPr marL="0" indent="1028700"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/>
          <p:nvPr>
            <p:ph type="title"/>
          </p:nvPr>
        </p:nvSpPr>
        <p:spPr>
          <a:xfrm>
            <a:off x="894081" y="519289"/>
            <a:ext cx="11216640" cy="188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698" tIns="86698" rIns="86698" bIns="86698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/>
          <p:nvPr>
            <p:ph type="body" idx="1"/>
          </p:nvPr>
        </p:nvSpPr>
        <p:spPr>
          <a:xfrm>
            <a:off x="894081" y="2596445"/>
            <a:ext cx="11216640" cy="6188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698" tIns="86698" rIns="86698" bIns="86698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/>
          <p:nvPr>
            <p:ph type="sldNum" sz="quarter" idx="2"/>
          </p:nvPr>
        </p:nvSpPr>
        <p:spPr>
          <a:xfrm>
            <a:off x="11778102" y="9136888"/>
            <a:ext cx="332619" cy="325799"/>
          </a:xfrm>
          <a:prstGeom prst="rect">
            <a:avLst/>
          </a:prstGeom>
          <a:ln w="12700">
            <a:miter lim="400000"/>
          </a:ln>
        </p:spPr>
        <p:txBody>
          <a:bodyPr wrap="none" lIns="86698" tIns="86698" rIns="86698" bIns="86698" anchor="ctr">
            <a:spAutoFit/>
          </a:bodyPr>
          <a:lstStyle>
            <a:lvl1pPr algn="r">
              <a:defRPr sz="11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l" defTabSz="9753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753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753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753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753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753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753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753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7536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40030" marR="0" indent="-240030" algn="l" defTabSz="97536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34133" marR="0" indent="-276958" algn="l" defTabSz="97536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841664" marR="0" indent="-327314" algn="l" defTabSz="97536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131571" marR="0" indent="-360046" algn="l" defTabSz="97536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388746" marR="0" indent="-360046" algn="l" defTabSz="97536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645921" marR="0" indent="-360046" algn="l" defTabSz="97536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903096" marR="0" indent="-360046" algn="l" defTabSz="97536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160271" marR="0" indent="-360046" algn="l" defTabSz="97536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417446" marR="0" indent="-360046" algn="l" defTabSz="975360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chart" Target="../charts/char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chart" Target="../charts/chart4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Relationship Id="rId3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Relationship Id="rId3" Type="http://schemas.openxmlformats.org/officeDocument/2006/relationships/image" Target="../media/image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9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0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1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2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3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hyperlink" Target="http://site.ru/catalog/category/filter/product/option" TargetMode="External"/><Relationship Id="rId4" Type="http://schemas.openxmlformats.org/officeDocument/2006/relationships/hyperlink" Target="http://site.ru/catalog/category/fliter/product/" TargetMode="External"/><Relationship Id="rId5" Type="http://schemas.openxmlformats.org/officeDocument/2006/relationships/hyperlink" Target="http://site.ru/catalog/category/fliter/" TargetMode="External"/><Relationship Id="rId6" Type="http://schemas.openxmlformats.org/officeDocument/2006/relationships/hyperlink" Target="http://site.ru/catalog/category/" TargetMode="External"/><Relationship Id="rId7" Type="http://schemas.openxmlformats.org/officeDocument/2006/relationships/hyperlink" Target="http://site.ru/catalog/" TargetMode="Externa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hyperlink" Target="http://product-test.ru" TargetMode="External"/><Relationship Id="rId4" Type="http://schemas.openxmlformats.org/officeDocument/2006/relationships/hyperlink" Target="http://naviaddress.com" TargetMode="External"/><Relationship Id="rId5" Type="http://schemas.openxmlformats.org/officeDocument/2006/relationships/hyperlink" Target="http://picodi.com" TargetMode="External"/><Relationship Id="rId6" Type="http://schemas.openxmlformats.org/officeDocument/2006/relationships/hyperlink" Target="http://thelocals.ru" TargetMode="Externa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hyperlink" Target="mailto:yk@sreda.digital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Relationship Id="rId3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chart" Target="../charts/char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chart" Target="../charts/char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://www.site.ru/skorovarki" TargetMode="External"/><Relationship Id="rId5" Type="http://schemas.openxmlformats.org/officeDocument/2006/relationships/hyperlink" Target="http://www.site.ru/skorovarki/redmond" TargetMode="External"/><Relationship Id="rId6" Type="http://schemas.openxmlformats.org/officeDocument/2006/relationships/hyperlink" Target="http://www.site.ru/skorovarki/redmond/skorovarka-f-555-s" TargetMode="External"/><Relationship Id="rId7" Type="http://schemas.openxmlformats.org/officeDocument/2006/relationships/hyperlink" Target="http://www.site.ru/12345/skorovarka-f-555-s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Объект 4" descr="Объект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63" y="0"/>
            <a:ext cx="13028925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ctangle 2"/>
          <p:cNvSpPr/>
          <p:nvPr/>
        </p:nvSpPr>
        <p:spPr>
          <a:xfrm>
            <a:off x="-539" y="2363340"/>
            <a:ext cx="13004801" cy="2722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698" tIns="86698" rIns="86698" bIns="86698" anchor="ctr">
            <a:normAutofit fontScale="100000" lnSpcReduction="0"/>
          </a:bodyPr>
          <a:lstStyle>
            <a:lvl1pPr algn="ctr" defTabSz="1300480">
              <a:lnSpc>
                <a:spcPct val="90000"/>
              </a:lnSpc>
              <a:defRPr sz="6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/>
            <a:r>
              <a:t>Актуальные методы максимизации индекса сайтов-агрегаторов</a:t>
            </a:r>
          </a:p>
        </p:txBody>
      </p:sp>
      <p:sp>
        <p:nvSpPr>
          <p:cNvPr id="132" name="Rectangle 3"/>
          <p:cNvSpPr/>
          <p:nvPr/>
        </p:nvSpPr>
        <p:spPr>
          <a:xfrm>
            <a:off x="540" y="5366994"/>
            <a:ext cx="13004258" cy="2277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698" tIns="86698" rIns="86698" bIns="86698">
            <a:normAutofit fontScale="100000" lnSpcReduction="0"/>
          </a:bodyPr>
          <a:lstStyle/>
          <a:p>
            <a:pPr algn="ctr" defTabSz="1300480">
              <a:lnSpc>
                <a:spcPct val="150000"/>
              </a:lnSpc>
              <a:spcBef>
                <a:spcPts val="1300"/>
              </a:spcBef>
              <a:defRPr sz="3600">
                <a:solidFill>
                  <a:srgbClr val="404040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t>Хаит Юрий</a:t>
            </a:r>
          </a:p>
          <a:p>
            <a:pPr algn="ctr" defTabSz="1300480">
              <a:lnSpc>
                <a:spcPct val="150000"/>
              </a:lnSpc>
              <a:spcBef>
                <a:spcPts val="1300"/>
              </a:spcBef>
              <a:defRPr sz="3600">
                <a:solidFill>
                  <a:srgbClr val="404040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t>SREDA DIGITAL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9" name="Обращения к хосту роботами при смене URL"/>
          <p:cNvSpPr/>
          <p:nvPr>
            <p:ph type="title" idx="4294967295"/>
          </p:nvPr>
        </p:nvSpPr>
        <p:spPr>
          <a:xfrm>
            <a:off x="952500" y="203200"/>
            <a:ext cx="11099801" cy="2159001"/>
          </a:xfrm>
          <a:prstGeom prst="rect">
            <a:avLst/>
          </a:prstGeom>
        </p:spPr>
        <p:txBody>
          <a:bodyPr lIns="50800" tIns="50800" rIns="50800" bIns="50800"/>
          <a:lstStyle/>
          <a:p>
            <a:pPr lvl="1" indent="194310" algn="ctr" defTabSz="496570">
              <a:lnSpc>
                <a:spcPct val="100000"/>
              </a:lnSpc>
              <a:defRPr sz="663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pPr>
            <a:r>
              <a:t>Обращения к хосту роботами при смене URL</a:t>
            </a:r>
          </a:p>
        </p:txBody>
      </p:sp>
      <p:graphicFrame>
        <p:nvGraphicFramePr>
          <p:cNvPr id="180" name="2D‑площадная диаграмма"/>
          <p:cNvGraphicFramePr/>
          <p:nvPr/>
        </p:nvGraphicFramePr>
        <p:xfrm>
          <a:off x="-1113854" y="1891349"/>
          <a:ext cx="12497379" cy="711995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4" name="Обращения к хосту роботами при смене URL"/>
          <p:cNvSpPr/>
          <p:nvPr>
            <p:ph type="title" idx="4294967295"/>
          </p:nvPr>
        </p:nvSpPr>
        <p:spPr>
          <a:xfrm>
            <a:off x="952500" y="203200"/>
            <a:ext cx="11099801" cy="2159001"/>
          </a:xfrm>
          <a:prstGeom prst="rect">
            <a:avLst/>
          </a:prstGeom>
        </p:spPr>
        <p:txBody>
          <a:bodyPr lIns="50800" tIns="50800" rIns="50800" bIns="50800"/>
          <a:lstStyle/>
          <a:p>
            <a:pPr lvl="1" indent="194310" algn="ctr" defTabSz="496570">
              <a:lnSpc>
                <a:spcPct val="100000"/>
              </a:lnSpc>
              <a:defRPr sz="663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pPr>
            <a:r>
              <a:t>Обращения к хосту роботами при смене URL</a:t>
            </a:r>
          </a:p>
        </p:txBody>
      </p:sp>
      <p:graphicFrame>
        <p:nvGraphicFramePr>
          <p:cNvPr id="185" name="2D‑площадная диаграмма"/>
          <p:cNvGraphicFramePr/>
          <p:nvPr/>
        </p:nvGraphicFramePr>
        <p:xfrm>
          <a:off x="-1113854" y="1891349"/>
          <a:ext cx="12497379" cy="711995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9" name="Но!"/>
          <p:cNvSpPr/>
          <p:nvPr>
            <p:ph type="title" idx="4294967295"/>
          </p:nvPr>
        </p:nvSpPr>
        <p:spPr>
          <a:xfrm>
            <a:off x="952500" y="444500"/>
            <a:ext cx="11099801" cy="2159001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lnSpc>
                <a:spcPct val="100000"/>
              </a:lnSpc>
              <a:defRPr sz="7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Но! </a:t>
            </a:r>
          </a:p>
        </p:txBody>
      </p:sp>
      <p:sp>
        <p:nvSpPr>
          <p:cNvPr id="190" name="В ходе эксперимента менялся ответ last-modified по урлам…"/>
          <p:cNvSpPr/>
          <p:nvPr>
            <p:ph type="body" idx="4294967295"/>
          </p:nvPr>
        </p:nvSpPr>
        <p:spPr>
          <a:xfrm>
            <a:off x="580178" y="2478693"/>
            <a:ext cx="11844444" cy="5536397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77177" indent="-277177" defTabSz="886968">
              <a:lnSpc>
                <a:spcPct val="100000"/>
              </a:lnSpc>
              <a:spcBef>
                <a:spcPts val="0"/>
              </a:spcBef>
              <a:defRPr sz="3492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В ходе эксперимента менялся ответ last-modified по урлам</a:t>
            </a:r>
            <a:br>
              <a:rPr>
                <a:latin typeface="Proxima Nova Bold"/>
                <a:ea typeface="Proxima Nova Bold"/>
                <a:cs typeface="Proxima Nova Bold"/>
                <a:sym typeface="Proxima Nova Bold"/>
              </a:rPr>
            </a:br>
          </a:p>
          <a:p>
            <a:pPr marL="277177" indent="-277177" defTabSz="886968">
              <a:lnSpc>
                <a:spcPct val="100000"/>
              </a:lnSpc>
              <a:spcBef>
                <a:spcPts val="0"/>
              </a:spcBef>
              <a:defRPr sz="3492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Из-за имеющегося алгоритма формирования sitemap товары выстроились в карты не по категориям, а по ID</a:t>
            </a:r>
            <a:br/>
          </a:p>
          <a:p>
            <a:pPr marL="277177" indent="-277177" defTabSz="886968">
              <a:lnSpc>
                <a:spcPct val="100000"/>
              </a:lnSpc>
              <a:spcBef>
                <a:spcPts val="0"/>
              </a:spcBef>
              <a:defRPr sz="3492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Аналогичный эксперимент на среднем интернет-магазине в 250 тыс. товаров привёл к 95%-ной индексации в Яндексе.* </a:t>
            </a:r>
            <a:br>
              <a:rPr>
                <a:latin typeface="Proxima Nova Bold"/>
                <a:ea typeface="Proxima Nova Bold"/>
                <a:cs typeface="Proxima Nova Bold"/>
                <a:sym typeface="Proxima Nova Bold"/>
              </a:rPr>
            </a:br>
            <a:r>
              <a:rPr i="1">
                <a:latin typeface="Proxima Nova Condensed Regular"/>
                <a:ea typeface="Proxima Nova Condensed Regular"/>
                <a:cs typeface="Proxima Nova Condensed Regular"/>
                <a:sym typeface="Proxima Nova Condensed Regular"/>
              </a:rPr>
              <a:t>Правда вчера индекс упал до 87%.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4" name="Поехали дальше"/>
          <p:cNvSpPr/>
          <p:nvPr>
            <p:ph type="title" idx="4294967295"/>
          </p:nvPr>
        </p:nvSpPr>
        <p:spPr>
          <a:xfrm>
            <a:off x="952500" y="444500"/>
            <a:ext cx="11099801" cy="2159001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lnSpc>
                <a:spcPct val="100000"/>
              </a:lnSpc>
              <a:defRPr sz="7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Поехали дальше</a:t>
            </a:r>
          </a:p>
        </p:txBody>
      </p:sp>
      <p:sp>
        <p:nvSpPr>
          <p:cNvPr id="195" name="Скорость загрузки (миф или реальность?)…"/>
          <p:cNvSpPr/>
          <p:nvPr>
            <p:ph type="body" idx="4294967295"/>
          </p:nvPr>
        </p:nvSpPr>
        <p:spPr>
          <a:xfrm>
            <a:off x="580178" y="2478693"/>
            <a:ext cx="11844444" cy="5536397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Скорость загрузки (миф или реальность?)</a:t>
            </a:r>
            <a:br>
              <a:rPr>
                <a:latin typeface="Proxima Nova Bold"/>
                <a:ea typeface="Proxima Nova Bold"/>
                <a:cs typeface="Proxima Nova Bold"/>
                <a:sym typeface="Proxima Nova Bold"/>
              </a:rPr>
            </a:b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Структура URL (эксперимент)</a:t>
            </a:r>
            <a:br/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Sitemap из непроиндексированных</a:t>
            </a:r>
            <a:br/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Динамический контент</a:t>
            </a:r>
            <a:br/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Отработка 404-х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9" name="Эксперимент с sitemap"/>
          <p:cNvSpPr/>
          <p:nvPr>
            <p:ph type="title" idx="4294967295"/>
          </p:nvPr>
        </p:nvSpPr>
        <p:spPr>
          <a:xfrm>
            <a:off x="952500" y="444500"/>
            <a:ext cx="11099801" cy="123914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54990">
              <a:lnSpc>
                <a:spcPct val="100000"/>
              </a:lnSpc>
              <a:defRPr sz="741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Эксперимент с sitemap</a:t>
            </a:r>
          </a:p>
        </p:txBody>
      </p:sp>
      <p:sp>
        <p:nvSpPr>
          <p:cNvPr id="200" name="Расставили параметры priority / lastmod / changefreq в соответствии с хотелками (страницы не зашли). Пришлось поставить priority/changefreq по уровню вложенности, lastmod по ответу сервера…"/>
          <p:cNvSpPr/>
          <p:nvPr>
            <p:ph type="body" sz="half" idx="4294967295"/>
          </p:nvPr>
        </p:nvSpPr>
        <p:spPr>
          <a:xfrm>
            <a:off x="236961" y="1713183"/>
            <a:ext cx="12308080" cy="3170296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128587" indent="-128587" defTabSz="411479">
              <a:lnSpc>
                <a:spcPct val="100000"/>
              </a:lnSpc>
              <a:spcBef>
                <a:spcPts val="0"/>
              </a:spcBef>
              <a:defRPr sz="2159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Расставили параметры </a:t>
            </a:r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priority / lastmod / changefreq</a:t>
            </a:r>
            <a:r>
              <a:t> в соответствии с хотелками (страницы не зашли). Пришлось поставить priority/changefreq по уровню вложенности, lastmod по ответу сервера</a:t>
            </a:r>
            <a:br>
              <a:rPr>
                <a:latin typeface="Proxima Nova Bold"/>
                <a:ea typeface="Proxima Nova Bold"/>
                <a:cs typeface="Proxima Nova Bold"/>
                <a:sym typeface="Proxima Nova Bold"/>
              </a:rPr>
            </a:br>
          </a:p>
          <a:p>
            <a:pPr marL="128587" indent="-128587" defTabSz="411479">
              <a:lnSpc>
                <a:spcPct val="100000"/>
              </a:lnSpc>
              <a:spcBef>
                <a:spcPts val="0"/>
              </a:spcBef>
              <a:defRPr sz="2159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Отдельно загрузили страницы с предложениями от магазинов и описания/характеристики. Характеристики зашли очень хорошо</a:t>
            </a:r>
            <a:br/>
          </a:p>
          <a:p>
            <a:pPr marL="128587" indent="-128587" defTabSz="411479">
              <a:lnSpc>
                <a:spcPct val="100000"/>
              </a:lnSpc>
              <a:spcBef>
                <a:spcPts val="0"/>
              </a:spcBef>
              <a:defRPr sz="2159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Удаление из sitemap проиндексированных страниц ускорило его обработку Яндексом и всё. :)</a:t>
            </a:r>
            <a:br/>
            <a:r>
              <a:t>На уже проиндексированных страницах не сказывается никак.</a:t>
            </a:r>
          </a:p>
        </p:txBody>
      </p:sp>
      <p:pic>
        <p:nvPicPr>
          <p:cNvPr id="201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5183134"/>
            <a:ext cx="13004801" cy="28569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3018419"/>
            <a:ext cx="11785600" cy="5207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sreda_logo-black.png" descr="sreda_logo-blac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6" name="Эксперимент с sitemap"/>
          <p:cNvSpPr/>
          <p:nvPr>
            <p:ph type="title" idx="4294967295"/>
          </p:nvPr>
        </p:nvSpPr>
        <p:spPr>
          <a:xfrm>
            <a:off x="952500" y="444500"/>
            <a:ext cx="11099801" cy="123914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54990">
              <a:lnSpc>
                <a:spcPct val="100000"/>
              </a:lnSpc>
              <a:defRPr sz="741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Эксперимент с sitemap</a:t>
            </a:r>
          </a:p>
        </p:txBody>
      </p:sp>
      <p:sp>
        <p:nvSpPr>
          <p:cNvPr id="207" name="Странные скачки индекса в Яндексе…"/>
          <p:cNvSpPr/>
          <p:nvPr>
            <p:ph type="body" sz="quarter" idx="4294967295"/>
          </p:nvPr>
        </p:nvSpPr>
        <p:spPr>
          <a:xfrm>
            <a:off x="236961" y="1713183"/>
            <a:ext cx="12308080" cy="1119819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117157" indent="-117157" defTabSz="374904">
              <a:lnSpc>
                <a:spcPct val="100000"/>
              </a:lnSpc>
              <a:spcBef>
                <a:spcPts val="0"/>
              </a:spcBef>
              <a:defRPr sz="1968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Странные скачки индекса в Яндексе</a:t>
            </a:r>
          </a:p>
          <a:p>
            <a:pPr marL="117157" indent="-117157" defTabSz="374904">
              <a:lnSpc>
                <a:spcPct val="100000"/>
              </a:lnSpc>
              <a:spcBef>
                <a:spcPts val="0"/>
              </a:spcBef>
              <a:defRPr sz="1968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При массовой индексации товаров со схожими характеристиками - начали вылетать менее популярные товары с 10-15 страниц пагинации </a:t>
            </a:r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(нашли корреляцию с количеством входящих ссылок)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1" name="Технические способы"/>
          <p:cNvSpPr/>
          <p:nvPr>
            <p:ph type="title" idx="4294967295"/>
          </p:nvPr>
        </p:nvSpPr>
        <p:spPr>
          <a:xfrm>
            <a:off x="952500" y="444500"/>
            <a:ext cx="11099801" cy="2159001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lnSpc>
                <a:spcPct val="100000"/>
              </a:lnSpc>
              <a:defRPr sz="7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Технические способы</a:t>
            </a:r>
          </a:p>
        </p:txBody>
      </p:sp>
      <p:sp>
        <p:nvSpPr>
          <p:cNvPr id="212" name="Скорость загрузки (миф или реальность?)…"/>
          <p:cNvSpPr/>
          <p:nvPr>
            <p:ph type="body" idx="4294967295"/>
          </p:nvPr>
        </p:nvSpPr>
        <p:spPr>
          <a:xfrm>
            <a:off x="580178" y="2478693"/>
            <a:ext cx="11844444" cy="5536397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Скорость загрузки (миф или реальность?)</a:t>
            </a:r>
            <a:br>
              <a:rPr>
                <a:latin typeface="Proxima Nova Bold"/>
                <a:ea typeface="Proxima Nova Bold"/>
                <a:cs typeface="Proxima Nova Bold"/>
                <a:sym typeface="Proxima Nova Bold"/>
              </a:rPr>
            </a:b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Структура URL (эксперимент)</a:t>
            </a:r>
            <a:br/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Sitemap из непроиндексированных</a:t>
            </a:r>
            <a:br/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Динамический контент</a:t>
            </a:r>
            <a:br/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Отработка 404-х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6" name="Динамический контент глазами Googlebot"/>
          <p:cNvSpPr/>
          <p:nvPr>
            <p:ph type="title" idx="4294967295"/>
          </p:nvPr>
        </p:nvSpPr>
        <p:spPr>
          <a:xfrm>
            <a:off x="952500" y="444500"/>
            <a:ext cx="11099801" cy="977632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379729">
              <a:lnSpc>
                <a:spcPct val="100000"/>
              </a:lnSpc>
              <a:defRPr sz="5069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Динамический контент глазами Googlebot</a:t>
            </a:r>
          </a:p>
        </p:txBody>
      </p:sp>
      <p:pic>
        <p:nvPicPr>
          <p:cNvPr id="217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13690"/>
            <a:ext cx="13004800" cy="6526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1" name="Динамический контент глазами верстальщика"/>
          <p:cNvSpPr/>
          <p:nvPr>
            <p:ph type="title" idx="4294967295"/>
          </p:nvPr>
        </p:nvSpPr>
        <p:spPr>
          <a:xfrm>
            <a:off x="952500" y="444500"/>
            <a:ext cx="11099801" cy="977632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344677">
              <a:lnSpc>
                <a:spcPct val="100000"/>
              </a:lnSpc>
              <a:defRPr sz="4601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Динамический контент глазами верстальщика</a:t>
            </a:r>
          </a:p>
        </p:txBody>
      </p:sp>
      <p:sp>
        <p:nvSpPr>
          <p:cNvPr id="222" name="&lt;script id=&quot;cityTmpl&quot; type=&quot;text/x-jsrender&quot;&gt;…"/>
          <p:cNvSpPr/>
          <p:nvPr/>
        </p:nvSpPr>
        <p:spPr>
          <a:xfrm>
            <a:off x="144878" y="1656102"/>
            <a:ext cx="12715045" cy="322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698" tIns="86698" rIns="86698" bIns="86698">
            <a:spAutoFit/>
          </a:bodyPr>
          <a:lstStyle/>
          <a:p>
            <a:pPr/>
            <a:r>
              <a:rPr>
                <a:solidFill>
                  <a:schemeClr val="accent5">
                    <a:satOff val="-3547"/>
                    <a:lumOff val="-10352"/>
                  </a:schemeClr>
                </a:solidFill>
              </a:rPr>
              <a:t>&lt;script</a:t>
            </a:r>
            <a:r>
              <a:t> </a:t>
            </a:r>
            <a:r>
              <a:rPr>
                <a:solidFill>
                  <a:schemeClr val="accent2">
                    <a:satOff val="-18194"/>
                    <a:lumOff val="-11215"/>
                  </a:schemeClr>
                </a:solidFill>
              </a:rPr>
              <a:t>id=</a:t>
            </a:r>
            <a:r>
              <a:rPr>
                <a:solidFill>
                  <a:schemeClr val="accent6">
                    <a:lumOff val="-9568"/>
                  </a:schemeClr>
                </a:solidFill>
              </a:rPr>
              <a:t>"cityTmpl"</a:t>
            </a:r>
            <a:r>
              <a:t> </a:t>
            </a:r>
            <a:r>
              <a:rPr>
                <a:solidFill>
                  <a:schemeClr val="accent2">
                    <a:satOff val="-18194"/>
                    <a:lumOff val="-11215"/>
                  </a:schemeClr>
                </a:solidFill>
              </a:rPr>
              <a:t>type=</a:t>
            </a:r>
            <a:r>
              <a:rPr>
                <a:solidFill>
                  <a:schemeClr val="accent6">
                    <a:lumOff val="-9568"/>
                  </a:schemeClr>
                </a:solidFill>
              </a:rPr>
              <a:t>"</a:t>
            </a:r>
            <a:r>
              <a:rPr b="1">
                <a:solidFill>
                  <a:schemeClr val="accent6">
                    <a:lumOff val="-9568"/>
                  </a:schemeClr>
                </a:solidFill>
              </a:rPr>
              <a:t>text/x-jsrender</a:t>
            </a:r>
            <a:r>
              <a:rPr>
                <a:solidFill>
                  <a:schemeClr val="accent6">
                    <a:lumOff val="-9568"/>
                  </a:schemeClr>
                </a:solidFill>
              </a:rPr>
              <a:t>"</a:t>
            </a:r>
            <a:r>
              <a:rPr>
                <a:solidFill>
                  <a:schemeClr val="accent5">
                    <a:satOff val="-3547"/>
                    <a:lumOff val="-10352"/>
                  </a:schemeClr>
                </a:solidFill>
              </a:rPr>
              <a:t>&gt;</a:t>
            </a:r>
          </a:p>
          <a:p>
            <a:pPr/>
            <a:r>
              <a:t>    {{for suggestions}}</a:t>
            </a:r>
          </a:p>
          <a:p>
            <a:pPr/>
            <a:r>
              <a:t>    &lt;a href="#" class="m-choice__city js-m-city-ajax-option" data-region="{{:data}}"&gt;{{:value}}&lt;/a&gt;</a:t>
            </a:r>
          </a:p>
          <a:p>
            <a:pPr/>
            <a:r>
              <a:t>    {{/for}}</a:t>
            </a:r>
          </a:p>
          <a:p>
            <a:pPr>
              <a:defRPr>
                <a:solidFill>
                  <a:schemeClr val="accent5">
                    <a:satOff val="-3547"/>
                    <a:lumOff val="-10352"/>
                  </a:schemeClr>
                </a:solidFill>
              </a:defRPr>
            </a:pPr>
            <a:r>
              <a:t>&lt;/script&gt;</a:t>
            </a:r>
          </a:p>
        </p:txBody>
      </p:sp>
      <p:sp>
        <p:nvSpPr>
          <p:cNvPr id="223" name="&lt;!-- react-text: 27 --&gt;Расположен на улице Большая Никитская рядом с Консерваторией Чайковского. Ближайшая станция метро - Охотный ряд (10-15 мин ходьбы). Парковка ограничена…"/>
          <p:cNvSpPr/>
          <p:nvPr/>
        </p:nvSpPr>
        <p:spPr>
          <a:xfrm>
            <a:off x="140555" y="4962782"/>
            <a:ext cx="12723690" cy="322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6698" tIns="86698" rIns="86698" bIns="86698">
            <a:spAutoFit/>
          </a:bodyPr>
          <a:lstStyle/>
          <a:p>
            <a:pPr/>
          </a:p>
          <a:p>
            <a:pPr/>
            <a:r>
              <a:t>              </a:t>
            </a:r>
            <a:r>
              <a:rPr>
                <a:solidFill>
                  <a:schemeClr val="accent3">
                    <a:lumOff val="-12941"/>
                  </a:schemeClr>
                </a:solidFill>
              </a:rPr>
              <a:t>&lt;!-- react-text: 27 --&gt;</a:t>
            </a:r>
            <a:r>
              <a:rPr>
                <a:solidFill>
                  <a:srgbClr val="535353"/>
                </a:solidFill>
              </a:rPr>
              <a:t>Расположен на улице Большая Никитская рядом с Консерваторией Чайковского. Ближайшая станция метро - Охотный ряд (10-15 мин ходьбы). Парковка ограничена</a:t>
            </a:r>
            <a:endParaRPr>
              <a:solidFill>
                <a:srgbClr val="535353"/>
              </a:solidFill>
            </a:endParaRPr>
          </a:p>
          <a:p>
            <a:pPr/>
            <a:r>
              <a:t>             </a:t>
            </a:r>
            <a:r>
              <a:rPr>
                <a:solidFill>
                  <a:schemeClr val="accent3">
                    <a:lumOff val="-12941"/>
                  </a:schemeClr>
                </a:solidFill>
              </a:rPr>
              <a:t> &lt;!-- /react-text --&gt;</a:t>
            </a:r>
          </a:p>
        </p:txBody>
      </p:sp>
      <p:sp>
        <p:nvSpPr>
          <p:cNvPr id="224" name="Линия"/>
          <p:cNvSpPr/>
          <p:nvPr/>
        </p:nvSpPr>
        <p:spPr>
          <a:xfrm>
            <a:off x="225436" y="5162281"/>
            <a:ext cx="12263808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86698" tIns="86698" rIns="86698" bIns="8669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8" name="Динамический контент и проблемы SPA-приложений"/>
          <p:cNvSpPr/>
          <p:nvPr>
            <p:ph type="title" idx="4294967295"/>
          </p:nvPr>
        </p:nvSpPr>
        <p:spPr>
          <a:xfrm>
            <a:off x="952500" y="444500"/>
            <a:ext cx="11099801" cy="1301543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303783">
              <a:lnSpc>
                <a:spcPct val="100000"/>
              </a:lnSpc>
              <a:defRPr sz="4055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Динамический контент и проблемы SPA-приложений</a:t>
            </a:r>
          </a:p>
        </p:txBody>
      </p:sp>
      <p:sp>
        <p:nvSpPr>
          <p:cNvPr id="229" name="Яндекс умеет читать HTML-версии по UglyURL с ?escaped_fragment=tovar1.html (отдавая пользователю /#!tovar1.html  (например все сайты на платформе Wix работают так)…"/>
          <p:cNvSpPr/>
          <p:nvPr>
            <p:ph type="body" idx="4294967295"/>
          </p:nvPr>
        </p:nvSpPr>
        <p:spPr>
          <a:xfrm>
            <a:off x="580178" y="1892104"/>
            <a:ext cx="11844444" cy="6063586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28600" indent="-228600" defTabSz="731520">
              <a:lnSpc>
                <a:spcPct val="100000"/>
              </a:lnSpc>
              <a:spcBef>
                <a:spcPts val="0"/>
              </a:spcBef>
              <a:defRPr sz="288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Яндекс умеет читать HTML-версии по UglyURL с ?escaped_fragment=tovar1.html (отдавая пользователю /#!tovar1.html </a:t>
            </a:r>
            <a:br/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(например все сайты на платформе Wix работают так)</a:t>
            </a:r>
            <a:br>
              <a:rPr>
                <a:latin typeface="Proxima Nova Bold"/>
                <a:ea typeface="Proxima Nova Bold"/>
                <a:cs typeface="Proxima Nova Bold"/>
                <a:sym typeface="Proxima Nova Bold"/>
              </a:rPr>
            </a:br>
          </a:p>
          <a:p>
            <a:pPr marL="228600" indent="-228600" defTabSz="731520">
              <a:lnSpc>
                <a:spcPct val="100000"/>
              </a:lnSpc>
              <a:spcBef>
                <a:spcPts val="0"/>
              </a:spcBef>
              <a:defRPr sz="288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Google считает, что умеет рендерить AJAX, поэтому escaped fragment не читает (пример выше показывает, что не всегда)</a:t>
            </a:r>
            <a:br/>
          </a:p>
          <a:p>
            <a:pPr marL="228600" indent="-228600" defTabSz="731520">
              <a:lnSpc>
                <a:spcPct val="100000"/>
              </a:lnSpc>
              <a:spcBef>
                <a:spcPts val="0"/>
              </a:spcBef>
              <a:defRPr sz="288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Яндекс умеет рендерить </a:t>
            </a:r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ReactJS</a:t>
            </a:r>
            <a:r>
              <a:t>, не умеет - </a:t>
            </a:r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AngularJS</a:t>
            </a:r>
            <a:br/>
          </a:p>
          <a:p>
            <a:pPr marL="228600" indent="-228600" defTabSz="731520">
              <a:lnSpc>
                <a:spcPct val="100000"/>
              </a:lnSpc>
              <a:spcBef>
                <a:spcPts val="0"/>
              </a:spcBef>
              <a:defRPr sz="288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Решение1: Клоакинг: Подмена по User-Agent скриптов на HTML-код</a:t>
            </a:r>
            <a:br/>
          </a:p>
          <a:p>
            <a:pPr marL="228600" indent="-228600" defTabSz="731520">
              <a:lnSpc>
                <a:spcPct val="100000"/>
              </a:lnSpc>
              <a:spcBef>
                <a:spcPts val="0"/>
              </a:spcBef>
              <a:defRPr sz="288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Решение2: Переверстать всё так, чтобы код не требовалось оборачивать в &lt;script type=«text/x-jsrender»&gt;…&lt;/script&gt;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resentation_zagolovok razdela-01.png" descr="presentation_zagolovok razdela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27"/>
            <a:ext cx="13004800" cy="975014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Юрий Хаит"/>
          <p:cNvSpPr/>
          <p:nvPr/>
        </p:nvSpPr>
        <p:spPr>
          <a:xfrm>
            <a:off x="9504158" y="3505181"/>
            <a:ext cx="3308205" cy="73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698" tIns="86698" rIns="86698" bIns="86698">
            <a:normAutofit fontScale="100000" lnSpcReduction="0"/>
          </a:bodyPr>
          <a:lstStyle>
            <a:lvl1pPr algn="ctr" defTabSz="1300480">
              <a:lnSpc>
                <a:spcPct val="150000"/>
              </a:lnSpc>
              <a:spcBef>
                <a:spcPts val="1300"/>
              </a:spcBef>
              <a:buFont typeface="Arial"/>
              <a:defRPr sz="3600">
                <a:solidFill>
                  <a:srgbClr val="404040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/>
            <a:r>
              <a:t>Юрий Хаит</a:t>
            </a:r>
          </a:p>
        </p:txBody>
      </p:sp>
      <p:sp>
        <p:nvSpPr>
          <p:cNvPr id="136" name="Директор направления  поискового маркетинга digital-агентства SREDA…"/>
          <p:cNvSpPr/>
          <p:nvPr>
            <p:ph type="body" sz="quarter" idx="4294967295"/>
          </p:nvPr>
        </p:nvSpPr>
        <p:spPr>
          <a:xfrm>
            <a:off x="7189181" y="4016840"/>
            <a:ext cx="5477865" cy="317885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 algn="r" defTabSz="914400">
              <a:lnSpc>
                <a:spcPct val="100000"/>
              </a:lnSpc>
              <a:spcBef>
                <a:spcPts val="0"/>
              </a:spcBef>
              <a:buSzTx/>
              <a:buNone/>
              <a:defRPr sz="2700">
                <a:latin typeface="Proxima Nova Condensed Regular"/>
                <a:ea typeface="Proxima Nova Condensed Regular"/>
                <a:cs typeface="Proxima Nova Condensed Regular"/>
                <a:sym typeface="Proxima Nova Condensed Regular"/>
              </a:defRPr>
            </a:pPr>
            <a:r>
              <a:t> Директор направления </a:t>
            </a:r>
            <a:br/>
            <a:r>
              <a:t>поискового маркетинга</a:t>
            </a:r>
            <a:br/>
            <a:r>
              <a:t>digital-агентства SREDA</a:t>
            </a:r>
            <a:br/>
          </a:p>
          <a:p>
            <a:pPr marL="0" indent="0" algn="r" defTabSz="914400">
              <a:lnSpc>
                <a:spcPct val="100000"/>
              </a:lnSpc>
              <a:spcBef>
                <a:spcPts val="0"/>
              </a:spcBef>
              <a:buSzTx/>
              <a:buNone/>
              <a:defRPr sz="2700">
                <a:latin typeface="Proxima Nova Condensed Regular"/>
                <a:ea typeface="Proxima Nova Condensed Regular"/>
                <a:cs typeface="Proxima Nova Condensed Regular"/>
                <a:sym typeface="Proxima Nova Condensed Regular"/>
              </a:defRPr>
            </a:pPr>
            <a:r>
              <a:t>Спикер </a:t>
            </a:r>
            <a:r>
              <a:t>профильных конференций</a:t>
            </a:r>
            <a:r>
              <a:t> </a:t>
            </a:r>
            <a:br/>
            <a:r>
              <a:t>  </a:t>
            </a:r>
            <a:r>
              <a:t>All In Top Conf, Baltic Digital Days, CyberMarketing, Я.Вебмастерской</a:t>
            </a:r>
          </a:p>
        </p:txBody>
      </p:sp>
      <p:sp>
        <p:nvSpPr>
          <p:cNvPr id="137" name="Повышаем индексацию…"/>
          <p:cNvSpPr/>
          <p:nvPr/>
        </p:nvSpPr>
        <p:spPr>
          <a:xfrm>
            <a:off x="107347" y="4643576"/>
            <a:ext cx="6557072" cy="4643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698" tIns="86698" rIns="86698" bIns="86698">
            <a:spAutoFit/>
          </a:bodyPr>
          <a:lstStyle/>
          <a:p>
            <a:pPr>
              <a:buFont typeface="Arial"/>
              <a:defRPr sz="54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r>
              <a:t>Повышаем индексацию</a:t>
            </a:r>
          </a:p>
          <a:p>
            <a:pPr>
              <a:buFont typeface="Arial"/>
              <a:defRPr i="1" sz="3600">
                <a:solidFill>
                  <a:srgbClr val="FFFFFF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defRPr>
            </a:pPr>
            <a:br/>
          </a:p>
          <a:p>
            <a:pPr>
              <a:buFont typeface="Arial"/>
              <a:defRPr i="1" sz="3600">
                <a:solidFill>
                  <a:srgbClr val="FFFFFF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defRPr>
            </a:pPr>
            <a:r>
              <a:t>в рамках решения</a:t>
            </a:r>
          </a:p>
          <a:p>
            <a:pPr>
              <a:buFont typeface="Arial"/>
              <a:defRPr i="1" sz="3600">
                <a:solidFill>
                  <a:srgbClr val="FFFFFF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defRPr>
            </a:pPr>
            <a:r>
              <a:t>задачи увеличения охвата на поиске</a:t>
            </a:r>
          </a:p>
        </p:txBody>
      </p:sp>
      <p:pic>
        <p:nvPicPr>
          <p:cNvPr id="138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77210" y="1583079"/>
            <a:ext cx="1866901" cy="186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3" name="Вехи в Google"/>
          <p:cNvSpPr/>
          <p:nvPr>
            <p:ph type="title" idx="4294967295"/>
          </p:nvPr>
        </p:nvSpPr>
        <p:spPr>
          <a:xfrm>
            <a:off x="952500" y="203200"/>
            <a:ext cx="11099801" cy="2159001"/>
          </a:xfrm>
          <a:prstGeom prst="rect">
            <a:avLst/>
          </a:prstGeom>
        </p:spPr>
        <p:txBody>
          <a:bodyPr lIns="50800" tIns="50800" rIns="50800" bIns="50800"/>
          <a:lstStyle/>
          <a:p>
            <a:pPr lvl="1" indent="228600" algn="ctr" defTabSz="584200">
              <a:lnSpc>
                <a:spcPct val="100000"/>
              </a:lnSpc>
              <a:defRPr sz="7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pPr>
            <a:r>
              <a:t>Вехи в Google</a:t>
            </a:r>
          </a:p>
        </p:txBody>
      </p:sp>
      <p:pic>
        <p:nvPicPr>
          <p:cNvPr id="234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716718"/>
            <a:ext cx="13004800" cy="4320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8" name="Отработка ошибок 404"/>
          <p:cNvSpPr/>
          <p:nvPr>
            <p:ph type="title" idx="4294967295"/>
          </p:nvPr>
        </p:nvSpPr>
        <p:spPr>
          <a:xfrm>
            <a:off x="952500" y="444500"/>
            <a:ext cx="11099801" cy="1301543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78358">
              <a:lnSpc>
                <a:spcPct val="100000"/>
              </a:lnSpc>
              <a:defRPr sz="7722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Отработка ошибок 404</a:t>
            </a:r>
          </a:p>
        </p:txBody>
      </p:sp>
      <p:sp>
        <p:nvSpPr>
          <p:cNvPr id="239" name="Алгоритм простой: встраиваем в код шаблона страницы 404 ошибки скрипт, вызываемый единожды только на этой странице…"/>
          <p:cNvSpPr/>
          <p:nvPr>
            <p:ph type="body" idx="4294967295"/>
          </p:nvPr>
        </p:nvSpPr>
        <p:spPr>
          <a:xfrm>
            <a:off x="580178" y="1892105"/>
            <a:ext cx="11844444" cy="6063585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17170" indent="-217170" defTabSz="694944">
              <a:lnSpc>
                <a:spcPct val="100000"/>
              </a:lnSpc>
              <a:spcBef>
                <a:spcPts val="0"/>
              </a:spcBef>
              <a:defRPr sz="2736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Алгоритм простой: встраиваем в код шаблона страницы 404 ошибки скрипт, вызываемый единожды только на этой странице</a:t>
            </a:r>
            <a:br>
              <a:rPr>
                <a:latin typeface="Proxima Nova Bold"/>
                <a:ea typeface="Proxima Nova Bold"/>
                <a:cs typeface="Proxima Nova Bold"/>
                <a:sym typeface="Proxima Nova Bold"/>
              </a:rPr>
            </a:br>
          </a:p>
          <a:p>
            <a:pPr marL="217170" indent="-217170" defTabSz="694944">
              <a:lnSpc>
                <a:spcPct val="100000"/>
              </a:lnSpc>
              <a:spcBef>
                <a:spcPts val="0"/>
              </a:spcBef>
              <a:defRPr sz="2736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Скрипт получает реферрер и запрошенный адрес, получает из выдачи данные из сохранённых копий, и выполняет поиск потерянной страницы по базе. Прописывает редирект. Когда в рамках одного раздела их становится 10 - отдаёт уведомление с предложением записать регулярное выражение.</a:t>
            </a:r>
            <a:br/>
          </a:p>
          <a:p>
            <a:pPr marL="217170" indent="-217170" defTabSz="694944">
              <a:lnSpc>
                <a:spcPct val="100000"/>
              </a:lnSpc>
              <a:spcBef>
                <a:spcPts val="0"/>
              </a:spcBef>
              <a:defRPr sz="2736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Для переходов с внешних сайтов и для пользователей прописывается редирект на предшествующую страницу по хлебным крошкам (если релевантную тайтлу страницу найти не удалось)</a:t>
            </a:r>
            <a:br/>
          </a:p>
          <a:p>
            <a:pPr marL="217170" indent="-217170" defTabSz="694944">
              <a:lnSpc>
                <a:spcPct val="100000"/>
              </a:lnSpc>
              <a:spcBef>
                <a:spcPts val="0"/>
              </a:spcBef>
              <a:defRPr sz="2736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Главное - автоматизировать.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308100"/>
            <a:ext cx="12395200" cy="713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sreda_logo-black.png" descr="sreda_logo-blac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4" name="404: Отслеживаем изменения в ЯВебмастере"/>
          <p:cNvSpPr/>
          <p:nvPr>
            <p:ph type="title" idx="4294967295"/>
          </p:nvPr>
        </p:nvSpPr>
        <p:spPr>
          <a:xfrm>
            <a:off x="952500" y="257290"/>
            <a:ext cx="11099801" cy="1055783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350520">
              <a:lnSpc>
                <a:spcPct val="100000"/>
              </a:lnSpc>
              <a:defRPr sz="468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404: Отслеживаем изменения в ЯВебмастере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8" name="404: Наслаждаемся результатом"/>
          <p:cNvSpPr/>
          <p:nvPr>
            <p:ph type="title" idx="4294967295"/>
          </p:nvPr>
        </p:nvSpPr>
        <p:spPr>
          <a:xfrm>
            <a:off x="952500" y="444500"/>
            <a:ext cx="11099801" cy="1301543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490727">
              <a:lnSpc>
                <a:spcPct val="100000"/>
              </a:lnSpc>
              <a:defRPr sz="6551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404: Наслаждаемся результатом</a:t>
            </a:r>
          </a:p>
        </p:txBody>
      </p:sp>
      <p:pic>
        <p:nvPicPr>
          <p:cNvPr id="249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950" y="1695450"/>
            <a:ext cx="12026900" cy="636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3" name="Соцсигналы"/>
          <p:cNvSpPr/>
          <p:nvPr>
            <p:ph type="title" idx="4294967295"/>
          </p:nvPr>
        </p:nvSpPr>
        <p:spPr>
          <a:xfrm>
            <a:off x="952500" y="444500"/>
            <a:ext cx="11099801" cy="1301543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78358">
              <a:lnSpc>
                <a:spcPct val="100000"/>
              </a:lnSpc>
              <a:defRPr sz="7722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Соцсигналы</a:t>
            </a:r>
          </a:p>
        </p:txBody>
      </p:sp>
      <p:sp>
        <p:nvSpPr>
          <p:cNvPr id="254" name="Добавляем 250 000 новых страниц:…"/>
          <p:cNvSpPr/>
          <p:nvPr>
            <p:ph type="body" idx="4294967295"/>
          </p:nvPr>
        </p:nvSpPr>
        <p:spPr>
          <a:xfrm>
            <a:off x="580178" y="1892105"/>
            <a:ext cx="11844444" cy="6063585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Добавляем 250 000 новых страниц:</a:t>
            </a:r>
          </a:p>
          <a:p>
            <a:pPr lvl="1" marL="7429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Twitter - дорого (5-рублёвые не работают)</a:t>
            </a:r>
          </a:p>
          <a:p>
            <a:pPr lvl="1" marL="7429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Facebook - дорого</a:t>
            </a:r>
          </a:p>
          <a:p>
            <a:pPr lvl="1" marL="7429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LinkedIn -  дорого</a:t>
            </a:r>
          </a:p>
          <a:p>
            <a:pPr lvl="1" marL="7429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Google+ - дорого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8" name="Соцсигналы: Решение"/>
          <p:cNvSpPr/>
          <p:nvPr>
            <p:ph type="title" idx="4294967295"/>
          </p:nvPr>
        </p:nvSpPr>
        <p:spPr>
          <a:xfrm>
            <a:off x="952499" y="107523"/>
            <a:ext cx="11099801" cy="1060804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467359">
              <a:lnSpc>
                <a:spcPct val="100000"/>
              </a:lnSpc>
              <a:defRPr sz="624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Соцсигналы: Решение</a:t>
            </a:r>
          </a:p>
        </p:txBody>
      </p:sp>
      <p:pic>
        <p:nvPicPr>
          <p:cNvPr id="259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82951"/>
            <a:ext cx="13004800" cy="6904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3" name="Соцсигналы: Решение"/>
          <p:cNvSpPr/>
          <p:nvPr>
            <p:ph type="title" idx="4294967295"/>
          </p:nvPr>
        </p:nvSpPr>
        <p:spPr>
          <a:xfrm>
            <a:off x="952500" y="107523"/>
            <a:ext cx="11099800" cy="1060804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467359">
              <a:lnSpc>
                <a:spcPct val="100000"/>
              </a:lnSpc>
              <a:defRPr sz="624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Соцсигналы: Решение</a:t>
            </a:r>
          </a:p>
        </p:txBody>
      </p:sp>
      <p:pic>
        <p:nvPicPr>
          <p:cNvPr id="264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300" y="1356079"/>
            <a:ext cx="8524843" cy="729922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Группировки: Страницы входа…"/>
          <p:cNvSpPr/>
          <p:nvPr>
            <p:ph type="body" sz="quarter" idx="4294967295"/>
          </p:nvPr>
        </p:nvSpPr>
        <p:spPr>
          <a:xfrm>
            <a:off x="9055295" y="1314387"/>
            <a:ext cx="3369327" cy="6641303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48602" indent="-248602" defTabSz="795527">
              <a:lnSpc>
                <a:spcPct val="100000"/>
              </a:lnSpc>
              <a:spcBef>
                <a:spcPts val="0"/>
              </a:spcBef>
              <a:defRPr sz="3132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Группировки: Страницы входа</a:t>
            </a:r>
            <a:br/>
          </a:p>
          <a:p>
            <a:pPr marL="248602" indent="-248602" defTabSz="795527">
              <a:lnSpc>
                <a:spcPct val="100000"/>
              </a:lnSpc>
              <a:spcBef>
                <a:spcPts val="0"/>
              </a:spcBef>
              <a:defRPr sz="3132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Сортируем по глубине просмотра</a:t>
            </a:r>
            <a:br/>
          </a:p>
          <a:p>
            <a:pPr marL="248602" indent="-248602" defTabSz="795527">
              <a:lnSpc>
                <a:spcPct val="100000"/>
              </a:lnSpc>
              <a:spcBef>
                <a:spcPts val="0"/>
              </a:spcBef>
              <a:defRPr sz="3132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Группируем по типам страниц и количеству исходящих ссылок со страницы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9" name="Микроразметка"/>
          <p:cNvSpPr/>
          <p:nvPr>
            <p:ph type="title" idx="4294967295"/>
          </p:nvPr>
        </p:nvSpPr>
        <p:spPr>
          <a:xfrm>
            <a:off x="952500" y="444500"/>
            <a:ext cx="11099801" cy="1301543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78358">
              <a:lnSpc>
                <a:spcPct val="100000"/>
              </a:lnSpc>
              <a:defRPr sz="7722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Микроразметка</a:t>
            </a:r>
          </a:p>
        </p:txBody>
      </p:sp>
      <p:sp>
        <p:nvSpPr>
          <p:cNvPr id="270" name="Заморачиваться с исследованием паттернов контента  - не обязательно…"/>
          <p:cNvSpPr/>
          <p:nvPr>
            <p:ph type="body" sz="half" idx="4294967295"/>
          </p:nvPr>
        </p:nvSpPr>
        <p:spPr>
          <a:xfrm>
            <a:off x="580178" y="1892105"/>
            <a:ext cx="11844444" cy="392238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80035" indent="-280035" defTabSz="896111">
              <a:lnSpc>
                <a:spcPct val="100000"/>
              </a:lnSpc>
              <a:spcBef>
                <a:spcPts val="0"/>
              </a:spcBef>
              <a:defRPr sz="3528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Заморачиваться с исследованием паттернов контента  - не обязательно</a:t>
            </a:r>
          </a:p>
          <a:p>
            <a:pPr marL="280035" indent="-280035" defTabSz="896111">
              <a:lnSpc>
                <a:spcPct val="100000"/>
              </a:lnSpc>
              <a:spcBef>
                <a:spcPts val="0"/>
              </a:spcBef>
              <a:defRPr sz="3528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AggregateOffer для ценовых предложений</a:t>
            </a:r>
          </a:p>
          <a:p>
            <a:pPr marL="280035" indent="-280035" defTabSz="896111">
              <a:lnSpc>
                <a:spcPct val="100000"/>
              </a:lnSpc>
              <a:spcBef>
                <a:spcPts val="0"/>
              </a:spcBef>
              <a:defRPr sz="3528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AggregateRating для «звёздочек» на поиске</a:t>
            </a:r>
          </a:p>
          <a:p>
            <a:pPr marL="280035" indent="-280035" defTabSz="896111">
              <a:lnSpc>
                <a:spcPct val="100000"/>
              </a:lnSpc>
              <a:spcBef>
                <a:spcPts val="0"/>
              </a:spcBef>
              <a:defRPr sz="3528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Reviews для обзоров</a:t>
            </a:r>
          </a:p>
          <a:p>
            <a:pPr marL="280035" indent="-280035" defTabSz="896111">
              <a:lnSpc>
                <a:spcPct val="100000"/>
              </a:lnSpc>
              <a:spcBef>
                <a:spcPts val="0"/>
              </a:spcBef>
              <a:defRPr sz="3528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Это не только красивые сниппеты, а и возможность снизить «Дубли» и «Недостаточно качественные» </a:t>
            </a:r>
          </a:p>
        </p:txBody>
      </p:sp>
      <p:pic>
        <p:nvPicPr>
          <p:cNvPr id="271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6516" y="6174169"/>
            <a:ext cx="8860933" cy="1798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5" name="Уникализация контента"/>
          <p:cNvSpPr/>
          <p:nvPr>
            <p:ph type="title" idx="4294967295"/>
          </p:nvPr>
        </p:nvSpPr>
        <p:spPr>
          <a:xfrm>
            <a:off x="952500" y="812800"/>
            <a:ext cx="11099801" cy="1301543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78358">
              <a:lnSpc>
                <a:spcPct val="100000"/>
              </a:lnSpc>
              <a:defRPr sz="7722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Уникализация контента</a:t>
            </a:r>
          </a:p>
        </p:txBody>
      </p:sp>
      <p:sp>
        <p:nvSpPr>
          <p:cNvPr id="276" name="Перемешивание характеристик товара / уникализация шинглов - полезно, но эффекта не заметили от слова «совсем»…"/>
          <p:cNvSpPr/>
          <p:nvPr>
            <p:ph type="body" sz="half" idx="4294967295"/>
          </p:nvPr>
        </p:nvSpPr>
        <p:spPr>
          <a:xfrm>
            <a:off x="580178" y="3132736"/>
            <a:ext cx="11844444" cy="3811255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37172" indent="-237172" defTabSz="758951">
              <a:lnSpc>
                <a:spcPct val="100000"/>
              </a:lnSpc>
              <a:spcBef>
                <a:spcPts val="0"/>
              </a:spcBef>
              <a:defRPr sz="2988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Перемешивание характеристик товара / уникализация шинглов - полезно, но эффекта не заметили от слова «совсем»</a:t>
            </a:r>
            <a:br/>
          </a:p>
          <a:p>
            <a:pPr marL="237172" indent="-237172" defTabSz="758951">
              <a:lnSpc>
                <a:spcPct val="100000"/>
              </a:lnSpc>
              <a:spcBef>
                <a:spcPts val="0"/>
              </a:spcBef>
              <a:defRPr sz="2988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Уникализация title транслитерацией названий брендов и моделей (например: «Купить масляный фильтр для Audi Q7 - цены на масляные фильтры для Ауди Кью7 в магазинах») - спам, но работающий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0" name="Ещё хаки"/>
          <p:cNvSpPr/>
          <p:nvPr>
            <p:ph type="title" idx="4294967295"/>
          </p:nvPr>
        </p:nvSpPr>
        <p:spPr>
          <a:xfrm>
            <a:off x="952500" y="190500"/>
            <a:ext cx="11099800" cy="1301543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78358">
              <a:lnSpc>
                <a:spcPct val="100000"/>
              </a:lnSpc>
              <a:defRPr sz="7722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Ещё хаки</a:t>
            </a:r>
          </a:p>
        </p:txBody>
      </p:sp>
      <p:sp>
        <p:nvSpPr>
          <p:cNvPr id="281" name="Ссылки: Если не заниматься покупкой анкорных - advODKA и Keys.so отлично «заряжаются» на исследование страниц, что помогает избежать «мигания» в индексе…"/>
          <p:cNvSpPr/>
          <p:nvPr>
            <p:ph type="body" sz="half" idx="4294967295"/>
          </p:nvPr>
        </p:nvSpPr>
        <p:spPr>
          <a:xfrm>
            <a:off x="580178" y="1902603"/>
            <a:ext cx="11844444" cy="3511239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17170" indent="-217170" defTabSz="694944">
              <a:lnSpc>
                <a:spcPct val="100000"/>
              </a:lnSpc>
              <a:spcBef>
                <a:spcPts val="0"/>
              </a:spcBef>
              <a:defRPr sz="2736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Ссылки:</a:t>
            </a:r>
            <a:r>
              <a:t> Если не заниматься покупкой анкорных - </a:t>
            </a:r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advODKA и Keys.so </a:t>
            </a:r>
            <a:r>
              <a:t>отлично «заряжаются» на исследование страниц, что помогает избежать «мигания» в индексе </a:t>
            </a:r>
            <a:br/>
          </a:p>
          <a:p>
            <a:pPr marL="217170" indent="-217170" defTabSz="694944">
              <a:lnSpc>
                <a:spcPct val="100000"/>
              </a:lnSpc>
              <a:spcBef>
                <a:spcPts val="0"/>
              </a:spcBef>
              <a:defRPr sz="2736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AddURL:</a:t>
            </a:r>
            <a:r>
              <a:t> Аналогично соцсетям - выбираем страницы с максимальным количеством исходящих ссылок со страницы (теперь в Яндекс.Вебмастере можно отправить 20 страниц на переобход в сутки)</a:t>
            </a:r>
          </a:p>
        </p:txBody>
      </p:sp>
      <p:pic>
        <p:nvPicPr>
          <p:cNvPr id="282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" y="5540841"/>
            <a:ext cx="6943670" cy="3584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Номер слайда"/>
          <p:cNvSpPr/>
          <p:nvPr>
            <p:ph type="sldNum" sz="quarter" idx="4294967295"/>
          </p:nvPr>
        </p:nvSpPr>
        <p:spPr>
          <a:xfrm>
            <a:off x="6382410" y="9251950"/>
            <a:ext cx="22728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2" name="Технические способы"/>
          <p:cNvSpPr/>
          <p:nvPr>
            <p:ph type="title" idx="4294967295"/>
          </p:nvPr>
        </p:nvSpPr>
        <p:spPr>
          <a:xfrm>
            <a:off x="952500" y="444500"/>
            <a:ext cx="11099801" cy="2159001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lnSpc>
                <a:spcPct val="100000"/>
              </a:lnSpc>
              <a:defRPr sz="7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Технические способы</a:t>
            </a:r>
          </a:p>
        </p:txBody>
      </p:sp>
      <p:sp>
        <p:nvSpPr>
          <p:cNvPr id="143" name="Скорость загрузки (миф или реальность?)…"/>
          <p:cNvSpPr/>
          <p:nvPr>
            <p:ph type="body" idx="4294967295"/>
          </p:nvPr>
        </p:nvSpPr>
        <p:spPr>
          <a:xfrm>
            <a:off x="580178" y="2478693"/>
            <a:ext cx="11844444" cy="5536397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Скорость загрузки (миф или реальность?)</a:t>
            </a:r>
            <a:br>
              <a:rPr>
                <a:latin typeface="Proxima Nova Bold"/>
                <a:ea typeface="Proxima Nova Bold"/>
                <a:cs typeface="Proxima Nova Bold"/>
                <a:sym typeface="Proxima Nova Bold"/>
              </a:rPr>
            </a:b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Структура URL (эксперимент)</a:t>
            </a:r>
            <a:br/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Sitemap из непроиндексированных</a:t>
            </a:r>
            <a:br/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Динамический контент</a:t>
            </a:r>
            <a:br/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Отработка 404-х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6" name="Хабовые страницы"/>
          <p:cNvSpPr/>
          <p:nvPr>
            <p:ph type="title" idx="4294967295"/>
          </p:nvPr>
        </p:nvSpPr>
        <p:spPr>
          <a:xfrm>
            <a:off x="952500" y="190500"/>
            <a:ext cx="11099800" cy="1301543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78358">
              <a:lnSpc>
                <a:spcPct val="100000"/>
              </a:lnSpc>
              <a:defRPr sz="7722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Хабовые страницы </a:t>
            </a:r>
          </a:p>
        </p:txBody>
      </p:sp>
      <p:sp>
        <p:nvSpPr>
          <p:cNvPr id="287" name="Google отчаянно стучится по адресам /m/, /mobile/, а также по всем страницам для URL: http://site.ru/catalog/category/filter/product/option http://site.ru/catalog/category/fliter/product/ http://site.ru/catalog/category/fliter/ http://site.ru/catalog/category/ http://site.ru/catalog/  Это отличные места для размещения своих списков ссылок!"/>
          <p:cNvSpPr/>
          <p:nvPr>
            <p:ph type="body" idx="4294967295"/>
          </p:nvPr>
        </p:nvSpPr>
        <p:spPr>
          <a:xfrm>
            <a:off x="580178" y="1902603"/>
            <a:ext cx="11844444" cy="5948394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71462" indent="-271462" defTabSz="868680">
              <a:lnSpc>
                <a:spcPct val="100000"/>
              </a:lnSpc>
              <a:spcBef>
                <a:spcPts val="0"/>
              </a:spcBef>
              <a:defRPr sz="342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Google </a:t>
            </a:r>
            <a:r>
              <a:t>отчаянно стучится по адресам /m/, /mobile/, а также по всем страницам для URL:</a:t>
            </a:r>
            <a:b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http://site.ru/catalog/category/filter/product/option</a:t>
            </a:r>
            <a:b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http://site.ru/catalog/category/fliter/product/</a:t>
            </a:r>
            <a:b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http://site.ru/catalog/category/fliter/</a:t>
            </a:r>
            <a:b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http://site.ru/catalog/category/</a:t>
            </a:r>
            <a:b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 invalidUrl="" action="" tgtFrame="" tooltip="" history="1" highlightClick="0" endSnd="0"/>
              </a:rPr>
              <a:t>http://site.ru/catalog/</a:t>
            </a:r>
            <a:br/>
            <a:br/>
            <a:r>
              <a:t>Это отличные места для размещения своих списков ссылок!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Номер слайда"/>
          <p:cNvSpPr/>
          <p:nvPr>
            <p:ph type="sldNum" sz="quarter" idx="4294967295"/>
          </p:nvPr>
        </p:nvSpPr>
        <p:spPr>
          <a:xfrm>
            <a:off x="6325920" y="9251950"/>
            <a:ext cx="34026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1" name="Участвовали в наблюдениях"/>
          <p:cNvSpPr/>
          <p:nvPr>
            <p:ph type="title" idx="4294967295"/>
          </p:nvPr>
        </p:nvSpPr>
        <p:spPr>
          <a:xfrm>
            <a:off x="952500" y="444500"/>
            <a:ext cx="11099801" cy="2159001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60831">
              <a:lnSpc>
                <a:spcPct val="100000"/>
              </a:lnSpc>
              <a:defRPr sz="7487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Участвовали в наблюдениях</a:t>
            </a:r>
          </a:p>
        </p:txBody>
      </p:sp>
      <p:sp>
        <p:nvSpPr>
          <p:cNvPr id="292" name="product-test.ru (товарно-экспертный агрегатор)…"/>
          <p:cNvSpPr/>
          <p:nvPr>
            <p:ph type="body" idx="4294967295"/>
          </p:nvPr>
        </p:nvSpPr>
        <p:spPr>
          <a:xfrm>
            <a:off x="580178" y="2478693"/>
            <a:ext cx="11844444" cy="5536397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product-test.ru</a:t>
            </a:r>
            <a:r>
              <a:t> (товарно-экспертный агрегатор)</a:t>
            </a:r>
            <a:br/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naviaddress.com</a:t>
            </a:r>
            <a:r>
              <a:t> (агрегатор организаций)</a:t>
            </a:r>
            <a:br/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picodi.com</a:t>
            </a:r>
            <a:r>
              <a:t> (промокоды)</a:t>
            </a:r>
            <a:br/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t>+ </a:t>
            </a:r>
            <a:r>
              <a:rPr i="1"/>
              <a:t>слегка устаревшие данные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thelocals.ru</a:t>
            </a:r>
            <a:r>
              <a:t> (недвижимость)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resentation_cover 1-01.png" descr="presentation_cover 1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727"/>
            <a:ext cx="13004801" cy="9750146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yk@sreda.digital skype: sinsimit fb.com/sinsimit (Юрий Хаит)"/>
          <p:cNvSpPr/>
          <p:nvPr/>
        </p:nvSpPr>
        <p:spPr>
          <a:xfrm>
            <a:off x="-152129" y="5849592"/>
            <a:ext cx="13004258" cy="2757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698" tIns="86698" rIns="86698" bIns="86698">
            <a:normAutofit fontScale="100000" lnSpcReduction="0"/>
          </a:bodyPr>
          <a:lstStyle/>
          <a:p>
            <a:pPr marL="238125" indent="-238125" algn="ctr" defTabSz="1300480">
              <a:lnSpc>
                <a:spcPct val="150000"/>
              </a:lnSpc>
              <a:spcBef>
                <a:spcPts val="1300"/>
              </a:spcBef>
              <a:buSzPct val="100000"/>
              <a:buFont typeface="Arial"/>
              <a:buChar char="•"/>
              <a:defRPr sz="30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t>yk@sreda.digital</a:t>
            </a:r>
            <a:br/>
            <a:r>
              <a:t>skype: sinsimit</a:t>
            </a:r>
            <a:br/>
            <a:r>
              <a:t>fb.com/sinsimit (Юрий Хаит)</a:t>
            </a:r>
            <a:br/>
          </a:p>
        </p:txBody>
      </p:sp>
      <p:sp>
        <p:nvSpPr>
          <p:cNvPr id="296" name="That’s All Folks!"/>
          <p:cNvSpPr/>
          <p:nvPr>
            <p:ph type="title"/>
          </p:nvPr>
        </p:nvSpPr>
        <p:spPr>
          <a:xfrm>
            <a:off x="952500" y="149820"/>
            <a:ext cx="11099800" cy="1357412"/>
          </a:xfrm>
          <a:prstGeom prst="rect">
            <a:avLst/>
          </a:prstGeom>
        </p:spPr>
        <p:txBody>
          <a:bodyPr anchor="ctr"/>
          <a:lstStyle/>
          <a:p>
            <a:pPr lvl="1" indent="228600" algn="ctr" defTabSz="584200">
              <a:lnSpc>
                <a:spcPct val="100000"/>
              </a:lnSpc>
              <a:defRPr sz="7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pPr>
            <a:r>
              <a:t>That’s All Folks!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030"/>
            <a:ext cx="13004800" cy="9735538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Rectangle 2"/>
          <p:cNvSpPr/>
          <p:nvPr/>
        </p:nvSpPr>
        <p:spPr>
          <a:xfrm>
            <a:off x="-539" y="2367876"/>
            <a:ext cx="13004801" cy="273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698" tIns="86698" rIns="86698" bIns="86698" anchor="ctr">
            <a:normAutofit fontScale="100000" lnSpcReduction="0"/>
          </a:bodyPr>
          <a:lstStyle>
            <a:lvl1pPr algn="ctr" defTabSz="1300480">
              <a:lnSpc>
                <a:spcPct val="90000"/>
              </a:lnSpc>
              <a:defRPr sz="6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/>
            <a:r>
              <a:t>Вопросы?</a:t>
            </a:r>
          </a:p>
        </p:txBody>
      </p:sp>
      <p:sp>
        <p:nvSpPr>
          <p:cNvPr id="300" name="Rectangle 3"/>
          <p:cNvSpPr/>
          <p:nvPr/>
        </p:nvSpPr>
        <p:spPr>
          <a:xfrm>
            <a:off x="540" y="5366992"/>
            <a:ext cx="13004258" cy="3276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6698" tIns="86698" rIns="86698" bIns="86698">
            <a:normAutofit fontScale="100000" lnSpcReduction="0"/>
          </a:bodyPr>
          <a:lstStyle/>
          <a:p>
            <a:pPr algn="ctr" defTabSz="1300480">
              <a:lnSpc>
                <a:spcPct val="150000"/>
              </a:lnSpc>
              <a:spcBef>
                <a:spcPts val="1300"/>
              </a:spcBef>
              <a:defRPr sz="3600">
                <a:solidFill>
                  <a:srgbClr val="40404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pPr>
            <a:r>
              <a:t>ХАИТ Юрий</a:t>
            </a:r>
            <a:br/>
            <a:r>
              <a:t>SREDA DIGITAL</a:t>
            </a:r>
            <a:br>
              <a:rPr sz="3400">
                <a:solidFill>
                  <a:srgbClr val="808080"/>
                </a:solidFill>
              </a:rPr>
            </a:br>
            <a:r>
              <a:rPr>
                <a:solidFill>
                  <a:srgbClr val="000000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yk@sreda.digital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423" y="1403880"/>
            <a:ext cx="9549954" cy="8037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sreda_logo-black.png" descr="sreda_logo-blac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Номер слайда"/>
          <p:cNvSpPr/>
          <p:nvPr>
            <p:ph type="sldNum" sz="quarter" idx="4294967295"/>
          </p:nvPr>
        </p:nvSpPr>
        <p:spPr>
          <a:xfrm>
            <a:off x="6382410" y="9251950"/>
            <a:ext cx="22728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8" name="Промежуток в 0,2-1,2 сек."/>
          <p:cNvSpPr/>
          <p:nvPr>
            <p:ph type="title" idx="4294967295"/>
          </p:nvPr>
        </p:nvSpPr>
        <p:spPr>
          <a:xfrm>
            <a:off x="952500" y="140797"/>
            <a:ext cx="11099801" cy="1000741"/>
          </a:xfrm>
          <a:prstGeom prst="rect">
            <a:avLst/>
          </a:prstGeom>
        </p:spPr>
        <p:txBody>
          <a:bodyPr lIns="50800" tIns="50800" rIns="50800" bIns="50800"/>
          <a:lstStyle/>
          <a:p>
            <a:pPr lvl="1" indent="171450" algn="ctr" defTabSz="438150">
              <a:lnSpc>
                <a:spcPct val="100000"/>
              </a:lnSpc>
              <a:defRPr sz="585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pPr>
            <a:r>
              <a:t>Промежуток в 0,2-1,2 сек.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Номер слайда"/>
          <p:cNvSpPr/>
          <p:nvPr>
            <p:ph type="sldNum" sz="quarter" idx="4294967295"/>
          </p:nvPr>
        </p:nvSpPr>
        <p:spPr>
          <a:xfrm>
            <a:off x="6382410" y="9251950"/>
            <a:ext cx="22728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2" name="Расчёт на однотипных страницах  (1 384 947 страниц)"/>
          <p:cNvSpPr/>
          <p:nvPr>
            <p:ph type="title" idx="4294967295"/>
          </p:nvPr>
        </p:nvSpPr>
        <p:spPr>
          <a:xfrm>
            <a:off x="952500" y="203200"/>
            <a:ext cx="11099801" cy="1550473"/>
          </a:xfrm>
          <a:prstGeom prst="rect">
            <a:avLst/>
          </a:prstGeom>
        </p:spPr>
        <p:txBody>
          <a:bodyPr lIns="50800" tIns="50800" rIns="50800" bIns="50800"/>
          <a:lstStyle/>
          <a:p>
            <a:pPr lvl="1" indent="166878" algn="ctr" defTabSz="426466">
              <a:lnSpc>
                <a:spcPct val="100000"/>
              </a:lnSpc>
              <a:defRPr sz="4672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pPr>
            <a:r>
              <a:t>Расчёт на однотипных страницах </a:t>
            </a:r>
            <a:br/>
            <a:r>
              <a:t>(1 384 947 страниц)</a:t>
            </a:r>
          </a:p>
        </p:txBody>
      </p:sp>
      <p:graphicFrame>
        <p:nvGraphicFramePr>
          <p:cNvPr id="153" name="2D‑столбчатая диаграмма"/>
          <p:cNvGraphicFramePr/>
          <p:nvPr/>
        </p:nvGraphicFramePr>
        <p:xfrm>
          <a:off x="-781584" y="1753516"/>
          <a:ext cx="12380019" cy="711995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Номер слайда"/>
          <p:cNvSpPr/>
          <p:nvPr>
            <p:ph type="sldNum" sz="quarter" idx="4294967295"/>
          </p:nvPr>
        </p:nvSpPr>
        <p:spPr>
          <a:xfrm>
            <a:off x="6382410" y="9251950"/>
            <a:ext cx="22728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7" name="Расчёт на однотипных страницах  (9 134 685 страниц)"/>
          <p:cNvSpPr/>
          <p:nvPr>
            <p:ph type="title" idx="4294967295"/>
          </p:nvPr>
        </p:nvSpPr>
        <p:spPr>
          <a:xfrm>
            <a:off x="952500" y="203200"/>
            <a:ext cx="11099801" cy="1550473"/>
          </a:xfrm>
          <a:prstGeom prst="rect">
            <a:avLst/>
          </a:prstGeom>
        </p:spPr>
        <p:txBody>
          <a:bodyPr lIns="50800" tIns="50800" rIns="50800" bIns="50800"/>
          <a:lstStyle/>
          <a:p>
            <a:pPr lvl="1" indent="166878" algn="ctr" defTabSz="426466">
              <a:lnSpc>
                <a:spcPct val="100000"/>
              </a:lnSpc>
              <a:defRPr sz="4672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pPr>
            <a:r>
              <a:t>Расчёт на однотипных страницах </a:t>
            </a:r>
            <a:br/>
            <a:r>
              <a:t>(9 134 685 страниц)</a:t>
            </a:r>
          </a:p>
        </p:txBody>
      </p:sp>
      <p:graphicFrame>
        <p:nvGraphicFramePr>
          <p:cNvPr id="158" name="2D‑столбчатая диаграмма"/>
          <p:cNvGraphicFramePr/>
          <p:nvPr/>
        </p:nvGraphicFramePr>
        <p:xfrm>
          <a:off x="-781584" y="1753516"/>
          <a:ext cx="12380019" cy="711995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Номер слайда"/>
          <p:cNvSpPr/>
          <p:nvPr>
            <p:ph type="sldNum" sz="quarter" idx="4294967295"/>
          </p:nvPr>
        </p:nvSpPr>
        <p:spPr>
          <a:xfrm>
            <a:off x="6382410" y="9251950"/>
            <a:ext cx="22728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2" name="Статистика обхода в Яндексе"/>
          <p:cNvSpPr/>
          <p:nvPr>
            <p:ph type="title" idx="4294967295"/>
          </p:nvPr>
        </p:nvSpPr>
        <p:spPr>
          <a:xfrm>
            <a:off x="952500" y="203200"/>
            <a:ext cx="11099801" cy="1550473"/>
          </a:xfrm>
          <a:prstGeom prst="rect">
            <a:avLst/>
          </a:prstGeom>
        </p:spPr>
        <p:txBody>
          <a:bodyPr lIns="50800" tIns="50800" rIns="50800" bIns="50800"/>
          <a:lstStyle/>
          <a:p>
            <a:pPr lvl="1" indent="228600" algn="ctr" defTabSz="584200">
              <a:lnSpc>
                <a:spcPct val="100000"/>
              </a:lnSpc>
              <a:defRPr sz="64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pPr>
            <a:r>
              <a:t>Статистика обхода в Яндексе</a:t>
            </a:r>
          </a:p>
        </p:txBody>
      </p:sp>
      <p:pic>
        <p:nvPicPr>
          <p:cNvPr id="163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300" y="1993900"/>
            <a:ext cx="11760200" cy="576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reda_logo-black.png" descr="sreda_logo-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7113" y="8101751"/>
            <a:ext cx="3688256" cy="140642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Номер слайда"/>
          <p:cNvSpPr/>
          <p:nvPr>
            <p:ph type="sldNum" sz="quarter" idx="4294967295"/>
          </p:nvPr>
        </p:nvSpPr>
        <p:spPr>
          <a:xfrm>
            <a:off x="6382410" y="9251950"/>
            <a:ext cx="22728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7" name="Технические способы"/>
          <p:cNvSpPr/>
          <p:nvPr>
            <p:ph type="title" idx="4294967295"/>
          </p:nvPr>
        </p:nvSpPr>
        <p:spPr>
          <a:xfrm>
            <a:off x="952500" y="444500"/>
            <a:ext cx="11099801" cy="2159001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lnSpc>
                <a:spcPct val="100000"/>
              </a:lnSpc>
              <a:defRPr sz="7800">
                <a:latin typeface="Proxima Nova Condensed Semibold"/>
                <a:ea typeface="Proxima Nova Condensed Semibold"/>
                <a:cs typeface="Proxima Nova Condensed Semibold"/>
                <a:sym typeface="Proxima Nova Condensed Semibold"/>
              </a:defRPr>
            </a:lvl1pPr>
          </a:lstStyle>
          <a:p>
            <a:pPr/>
            <a:r>
              <a:t>Технические способы</a:t>
            </a:r>
          </a:p>
        </p:txBody>
      </p:sp>
      <p:sp>
        <p:nvSpPr>
          <p:cNvPr id="168" name="Скорость загрузки (миф или реальность?)…"/>
          <p:cNvSpPr/>
          <p:nvPr>
            <p:ph type="body" idx="4294967295"/>
          </p:nvPr>
        </p:nvSpPr>
        <p:spPr>
          <a:xfrm>
            <a:off x="580178" y="2478693"/>
            <a:ext cx="11844444" cy="5536397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Скорость загрузки (миф или реальность?)</a:t>
            </a:r>
            <a:br>
              <a:rPr>
                <a:latin typeface="Proxima Nova Bold"/>
                <a:ea typeface="Proxima Nova Bold"/>
                <a:cs typeface="Proxima Nova Bold"/>
                <a:sym typeface="Proxima Nova Bold"/>
              </a:rPr>
            </a:br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>
                <a:latin typeface="Proxima Nova Bold"/>
                <a:ea typeface="Proxima Nova Bold"/>
                <a:cs typeface="Proxima Nova Bold"/>
                <a:sym typeface="Proxima Nova Bold"/>
              </a:rPr>
              <a:t>Структура URL (эксперимент)</a:t>
            </a:r>
            <a:br/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Sitemap из непроиндексированных</a:t>
            </a:r>
            <a:br/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Динамический контент</a:t>
            </a:r>
            <a:br/>
          </a:p>
          <a:p>
            <a:pPr marL="285750" indent="-285750" defTabSz="914400">
              <a:lnSpc>
                <a:spcPct val="100000"/>
              </a:lnSpc>
              <a:spcBef>
                <a:spcPts val="0"/>
              </a:spcBef>
              <a:defRPr sz="3600"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t>Отработка 404-х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"/>
            <a:ext cx="13004801" cy="1120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8632721"/>
            <a:ext cx="13004801" cy="112088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Прямоугольник 10"/>
          <p:cNvSpPr/>
          <p:nvPr/>
        </p:nvSpPr>
        <p:spPr>
          <a:xfrm>
            <a:off x="1279622" y="304767"/>
            <a:ext cx="7021734" cy="536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1300480">
              <a:spcBef>
                <a:spcPts val="600"/>
              </a:spcBef>
              <a:defRPr sz="2800"/>
            </a:pPr>
            <a:r>
              <a:t>Рекламно-консалтинговое агентство </a:t>
            </a:r>
            <a:r>
              <a:t>Rush</a:t>
            </a:r>
          </a:p>
        </p:txBody>
      </p:sp>
      <p:sp>
        <p:nvSpPr>
          <p:cNvPr id="173" name="Прямоугольник 11"/>
          <p:cNvSpPr/>
          <p:nvPr/>
        </p:nvSpPr>
        <p:spPr>
          <a:xfrm>
            <a:off x="1865665" y="8940828"/>
            <a:ext cx="6652033" cy="460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ctr" defTabSz="1300480">
              <a:spcBef>
                <a:spcPts val="500"/>
              </a:spcBef>
              <a:defRPr sz="2200">
                <a:solidFill>
                  <a:srgbClr val="595959"/>
                </a:solidFill>
              </a:defRPr>
            </a:pPr>
            <a:r>
              <a:t>Москва ул. Бутлерова 17б  </a:t>
            </a:r>
            <a:r>
              <a:t>m: oleg@rush-agency.ru</a:t>
            </a:r>
          </a:p>
        </p:txBody>
      </p:sp>
      <p:sp>
        <p:nvSpPr>
          <p:cNvPr id="174" name="Прямоугольник 14"/>
          <p:cNvSpPr/>
          <p:nvPr/>
        </p:nvSpPr>
        <p:spPr>
          <a:xfrm>
            <a:off x="255305" y="2348063"/>
            <a:ext cx="12391778" cy="6632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sz="2800"/>
            </a:pPr>
          </a:p>
          <a:p>
            <a:pPr defTabSz="1300480">
              <a:defRPr b="1" sz="2800"/>
            </a:pPr>
            <a:r>
              <a:t>Паттерн </a:t>
            </a:r>
            <a:r>
              <a:t>URL – </a:t>
            </a:r>
            <a:r>
              <a:rPr b="0"/>
              <a:t>по нашим наблюдениями Яндекс мэтчит похожие </a:t>
            </a:r>
            <a:r>
              <a:rPr b="0"/>
              <a:t>URL </a:t>
            </a:r>
            <a:r>
              <a:t>побуквенно </a:t>
            </a:r>
            <a:r>
              <a:rPr b="0"/>
              <a:t>и выделяет краулинговый бюджет на весь кластер страниц, т.е.:</a:t>
            </a:r>
            <a:endParaRPr b="0"/>
          </a:p>
          <a:p>
            <a:pPr defTabSz="1300480">
              <a:defRPr sz="2800"/>
            </a:pPr>
          </a:p>
          <a:p>
            <a:pPr defTabSz="1300480">
              <a:defRPr sz="2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www.site.ru/skorovarki</a:t>
            </a:r>
          </a:p>
          <a:p>
            <a:pPr defTabSz="1300480">
              <a:defRPr sz="2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www.site.ru/skorovarki/redmond</a:t>
            </a:r>
            <a:r>
              <a:t> </a:t>
            </a:r>
          </a:p>
          <a:p>
            <a:pPr defTabSz="1300480">
              <a:defRPr sz="2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www.site.ru/skorovarki/redmond/skorovarka-f-555-s</a:t>
            </a:r>
            <a:r>
              <a:t> </a:t>
            </a:r>
          </a:p>
          <a:p>
            <a:pPr defTabSz="1300480">
              <a:defRPr sz="2800"/>
            </a:pPr>
            <a:r>
              <a:t>Вся папка будет иметь один и тот же бюджет на индексацию, </a:t>
            </a:r>
            <a:r>
              <a:rPr b="1"/>
              <a:t>в том числе и карточки товара</a:t>
            </a:r>
            <a:endParaRPr b="1"/>
          </a:p>
          <a:p>
            <a:pPr defTabSz="1300480">
              <a:defRPr b="1" sz="2800"/>
            </a:pPr>
          </a:p>
          <a:p>
            <a:pPr defTabSz="1300480">
              <a:defRPr sz="2800"/>
            </a:pPr>
            <a:r>
              <a:t>URL </a:t>
            </a:r>
            <a:r>
              <a:t>вида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www.site.ru/12345/skorovarka-f-555-s</a:t>
            </a:r>
            <a:r>
              <a:t> позволит каждой карточке иметь свой бюджет на индексацию, не зависящий от категории, к которой она относится (где 12345, например, </a:t>
            </a:r>
            <a:r>
              <a:t>ID </a:t>
            </a:r>
            <a:r>
              <a:t>товара базе данных)</a:t>
            </a:r>
            <a:r>
              <a:t> </a:t>
            </a:r>
          </a:p>
        </p:txBody>
      </p:sp>
      <p:sp>
        <p:nvSpPr>
          <p:cNvPr id="175" name="Rectangle 2"/>
          <p:cNvSpPr/>
          <p:nvPr/>
        </p:nvSpPr>
        <p:spPr>
          <a:xfrm>
            <a:off x="357717" y="1117573"/>
            <a:ext cx="10687300" cy="123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algn="ctr" defTabSz="1300480">
              <a:lnSpc>
                <a:spcPct val="90000"/>
              </a:lnSpc>
              <a:defRPr sz="5200">
                <a:solidFill>
                  <a:srgbClr val="F77D19"/>
                </a:solidFill>
              </a:defRPr>
            </a:lvl1pPr>
          </a:lstStyle>
          <a:p>
            <a:pPr/>
            <a:r>
              <a:t>Над чем можно работать точечно?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86698" tIns="86698" rIns="86698" bIns="86698" numCol="1" spcCol="38100" rtlCol="0" anchor="ctr" upright="0">
        <a:spAutoFit/>
      </a:bodyPr>
      <a:lstStyle>
        <a:defPPr marL="0" marR="0" indent="0" algn="l" defTabSz="17339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6698" tIns="86698" rIns="86698" bIns="86698" numCol="1" spcCol="38100" rtlCol="0" anchor="t" upright="0">
        <a:spAutoFit/>
      </a:bodyPr>
      <a:lstStyle>
        <a:defPPr marL="0" marR="0" indent="0" algn="l" defTabSz="17339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86698" tIns="86698" rIns="86698" bIns="86698" numCol="1" spcCol="38100" rtlCol="0" anchor="ctr" upright="0">
        <a:spAutoFit/>
      </a:bodyPr>
      <a:lstStyle>
        <a:defPPr marL="0" marR="0" indent="0" algn="l" defTabSz="17339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86698" tIns="86698" rIns="86698" bIns="86698" numCol="1" spcCol="38100" rtlCol="0" anchor="t" upright="0">
        <a:spAutoFit/>
      </a:bodyPr>
      <a:lstStyle>
        <a:defPPr marL="0" marR="0" indent="0" algn="l" defTabSz="17339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