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31"/>
  </p:notesMasterIdLst>
  <p:sldIdLst>
    <p:sldId id="289" r:id="rId4"/>
    <p:sldId id="313" r:id="rId5"/>
    <p:sldId id="311" r:id="rId6"/>
    <p:sldId id="321" r:id="rId7"/>
    <p:sldId id="314" r:id="rId8"/>
    <p:sldId id="315" r:id="rId9"/>
    <p:sldId id="317" r:id="rId10"/>
    <p:sldId id="318" r:id="rId11"/>
    <p:sldId id="319" r:id="rId12"/>
    <p:sldId id="320" r:id="rId13"/>
    <p:sldId id="322" r:id="rId14"/>
    <p:sldId id="323" r:id="rId15"/>
    <p:sldId id="324" r:id="rId16"/>
    <p:sldId id="327" r:id="rId17"/>
    <p:sldId id="325" r:id="rId18"/>
    <p:sldId id="326" r:id="rId19"/>
    <p:sldId id="328" r:id="rId20"/>
    <p:sldId id="329" r:id="rId21"/>
    <p:sldId id="330" r:id="rId22"/>
    <p:sldId id="294" r:id="rId23"/>
    <p:sldId id="331" r:id="rId24"/>
    <p:sldId id="332" r:id="rId25"/>
    <p:sldId id="333" r:id="rId26"/>
    <p:sldId id="334" r:id="rId27"/>
    <p:sldId id="335" r:id="rId28"/>
    <p:sldId id="292" r:id="rId29"/>
    <p:sldId id="291" r:id="rId3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AD3"/>
    <a:srgbClr val="C6B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829A87-CD40-AE4C-91C9-6A78E458B85D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FAE4E0-7E9A-C74A-A067-395AEF8F02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3792D-30E4-014C-A359-9C40342964BC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48DE65-D5DE-1B42-8E53-D7F647997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52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649B13-0A44-A047-8BA0-740BA6EA4F93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5448A1-E969-004C-AFCA-93553CE5A0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16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26A2F5-5D90-404B-BE4B-7E9E4E40D4CE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8F92F4-8AF7-2F47-80DF-0F0AD3E1C5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73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"/>
                <a:cs typeface="Sansation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C744F0-12A8-9149-8079-8E63485EDF1F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971C66-8BE8-434D-A8A7-877DEC7DA4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72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3D8561-9B16-9E4A-9B74-211D13EA5F33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72875A-E1BD-A645-810C-A02A99D72D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3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A4960F-C8D0-B641-8C0A-317C7625706C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FA99F7-6BC3-E746-A76F-09B31A0FDD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3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83338F-0E92-134B-ADA4-367AD2411013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0BDBB-4E59-D149-8052-808C6F04F0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19043-B0E8-244C-A205-3C5D002B6F1E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0E97B-FEE0-E94C-B226-490CFF2752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4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960D8D-A7BC-3644-8058-327737E3F904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ECE449-9BAE-494C-9A0C-6FABFA9FE6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1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6FC09D-3233-1645-8591-47BC73A9747C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1EDA07-4E27-2148-BB7D-173607C25D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94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5C1C2D-53CF-BA4C-893E-3FD25A347B7F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2D7AA6-9015-4F44-8F13-263D8BFBF1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1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3A86DE-D4D2-524A-928B-23DFF981D96C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B190C-3ED8-8F48-BA27-000BC07F84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65CFC0-8F74-854C-AF0D-373387D49BE8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DBF4E0-7A3D-E446-B1CD-CDCF6BDBDA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846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0D795-4BC2-604E-AF9F-4B1B0A5253F8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41BC2E-D0A3-CE44-873D-98EA04411F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444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D10417-1974-8740-8CF5-282CA5098F19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B27302-A60E-FB40-A248-1C2ED4A36A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63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"/>
                <a:cs typeface="Sansation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5D3C85-FCE9-E349-9826-FDA995CE4924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91E085-8BB0-9842-9AB1-B34E648A52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690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A4AA35-4578-A64B-8BD8-543C7C986D76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CDB3C8-B4D6-244C-9B67-7AE8BAFD5B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33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EB5E73-43C1-554B-AA6D-B123BFD74B53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9CE01B-012C-0643-AEBD-E20A195E91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780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157AAF-1D28-2346-BB98-D0469FEE4CAE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6A2C88-AB09-AB49-AEAF-97851043BB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653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40F425-C0C7-8544-B225-F12E214390C1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5D8599-22E7-1E48-A659-EA7FA99A09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230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2C3A75-0402-C148-A049-71D82DA0D391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95FF9F-0AC3-794C-A75C-A062782545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52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C538F4-1E9A-7D4B-9389-CD683EC555C1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9785B1-C3C1-3D4F-A3F0-A1AEB57606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80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589BB-04CE-F548-8B2A-B2FE023E4C7D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C67A10-480A-3545-BA4D-FCEEA8EF94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709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674C2D-8BDD-2545-A6BF-8CAAD9F17FBD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F12210-C334-4B4C-8103-8D5B34C197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758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BC351-BF7A-4B4F-BC94-7B0443C8E920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E246E2-7814-534A-A73D-D45132F6DE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770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AD3B92-A932-A34A-B19B-017C4251EA9F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84FACF-937B-1346-8C1B-4B39FCA605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06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83745D-FA09-364F-A392-680F3C7ACE61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137427-2E11-DC46-B4BD-03A437920D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AEF1E7-8DAF-864C-89C4-962895E95BCC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22948A-B5A0-1C42-AFB6-30B3113B9C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4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C8FCDF-93BD-8B45-938A-1FEA0DD8A2D2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964B5A-4E8A-9B40-95E1-0697952CD2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1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DCE422-0F7C-8E49-A99D-EC2D80340866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07705D-24E2-F243-8113-7FB4016FD2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5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1D1ED2-69BA-3642-8257-B84893EB8406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CD62B7-D571-B34A-8F9E-215FA1694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7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5D4DF-2343-984F-BBDC-6A484261E42C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9E97EF-4787-BC40-9F49-32CAED61AF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53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BAFB46-BBD3-9E4D-A254-F4FE5FDDC06B}" type="datetimeFigureOut">
              <a:rPr lang="de-DE"/>
              <a:pPr>
                <a:defRPr/>
              </a:pPr>
              <a:t>17.05.2017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438284-3A6E-CD49-B646-E6DE5BCA0E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companypage.com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www.companypage.com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60331"/>
            <a:ext cx="1474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475538" y="6469856"/>
            <a:ext cx="1581150" cy="361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23025"/>
            <a:ext cx="9144000" cy="434975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51" name="Textfeld 7"/>
          <p:cNvSpPr txBox="1">
            <a:spLocks noChangeArrowheads="1"/>
          </p:cNvSpPr>
          <p:nvPr userDrawn="1"/>
        </p:nvSpPr>
        <p:spPr bwMode="auto">
          <a:xfrm>
            <a:off x="79375" y="6499225"/>
            <a:ext cx="36496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1300" b="1">
                <a:latin typeface="Sansation" charset="0"/>
                <a:cs typeface="Sansation" charset="0"/>
              </a:rPr>
              <a:t>Company Name </a:t>
            </a:r>
            <a:r>
              <a:rPr lang="de-DE" sz="1300">
                <a:latin typeface="Sansation Light" charset="0"/>
                <a:cs typeface="Sansation Light" charset="0"/>
              </a:rPr>
              <a:t>-</a:t>
            </a:r>
            <a:r>
              <a:rPr lang="de-DE" sz="1300" b="1">
                <a:latin typeface="Sansation" charset="0"/>
                <a:cs typeface="Sansation" charset="0"/>
              </a:rPr>
              <a:t> </a:t>
            </a:r>
            <a:r>
              <a:rPr lang="de-DE" sz="1300">
                <a:latin typeface="Sansation Light" charset="0"/>
                <a:cs typeface="Sansation Light" charset="0"/>
              </a:rPr>
              <a:t>Business Info</a:t>
            </a:r>
          </a:p>
        </p:txBody>
      </p:sp>
      <p:sp>
        <p:nvSpPr>
          <p:cNvPr id="2052" name="Textfeld 8"/>
          <p:cNvSpPr txBox="1">
            <a:spLocks noChangeArrowheads="1"/>
          </p:cNvSpPr>
          <p:nvPr userDrawn="1"/>
        </p:nvSpPr>
        <p:spPr bwMode="auto">
          <a:xfrm>
            <a:off x="4919663" y="6499225"/>
            <a:ext cx="41370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de-DE" sz="1300">
                <a:latin typeface="Sansation Light" charset="0"/>
                <a:cs typeface="Sansation Light" charset="0"/>
                <a:hlinkClick r:id="rId15"/>
              </a:rPr>
              <a:t>www.companypage.com</a:t>
            </a:r>
            <a:r>
              <a:rPr lang="de-DE" sz="1300">
                <a:latin typeface="Sansation Light" charset="0"/>
                <a:cs typeface="Sansation Light" charset="0"/>
              </a:rPr>
              <a:t>, name@company.com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37313"/>
            <a:ext cx="9144000" cy="420687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75" name="Textfeld 7"/>
          <p:cNvSpPr txBox="1">
            <a:spLocks noChangeArrowheads="1"/>
          </p:cNvSpPr>
          <p:nvPr userDrawn="1"/>
        </p:nvSpPr>
        <p:spPr bwMode="auto">
          <a:xfrm>
            <a:off x="79375" y="6513513"/>
            <a:ext cx="36496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1300" b="1">
                <a:latin typeface="Sansation" charset="0"/>
                <a:cs typeface="Sansation" charset="0"/>
              </a:rPr>
              <a:t>Company Name </a:t>
            </a:r>
            <a:r>
              <a:rPr lang="de-DE" sz="1300">
                <a:latin typeface="Sansation Light" charset="0"/>
                <a:cs typeface="Sansation Light" charset="0"/>
              </a:rPr>
              <a:t>-</a:t>
            </a:r>
            <a:r>
              <a:rPr lang="de-DE" sz="1300" b="1">
                <a:latin typeface="Sansation" charset="0"/>
                <a:cs typeface="Sansation" charset="0"/>
              </a:rPr>
              <a:t> </a:t>
            </a:r>
            <a:r>
              <a:rPr lang="de-DE" sz="1300">
                <a:latin typeface="Sansation Light" charset="0"/>
                <a:cs typeface="Sansation Light" charset="0"/>
              </a:rPr>
              <a:t>Business Info</a:t>
            </a:r>
          </a:p>
        </p:txBody>
      </p:sp>
      <p:sp>
        <p:nvSpPr>
          <p:cNvPr id="3076" name="Textfeld 8"/>
          <p:cNvSpPr txBox="1">
            <a:spLocks noChangeArrowheads="1"/>
          </p:cNvSpPr>
          <p:nvPr userDrawn="1"/>
        </p:nvSpPr>
        <p:spPr bwMode="auto">
          <a:xfrm>
            <a:off x="4919663" y="6513513"/>
            <a:ext cx="41370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de-DE" sz="1300">
                <a:latin typeface="Sansation Light" charset="0"/>
                <a:cs typeface="Sansation Light" charset="0"/>
                <a:hlinkClick r:id="rId15"/>
              </a:rPr>
              <a:t>www.companypage.com</a:t>
            </a:r>
            <a:r>
              <a:rPr lang="de-DE" sz="1300">
                <a:latin typeface="Sansation Light" charset="0"/>
                <a:cs typeface="Sansation Light" charset="0"/>
              </a:rPr>
              <a:t>, name@company.com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@volkov.ru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2" y="0"/>
            <a:ext cx="9160963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479631" y="3182779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alt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79" y="1661725"/>
            <a:ext cx="9144000" cy="19145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267" dirty="0">
                <a:solidFill>
                  <a:schemeClr val="bg1"/>
                </a:solidFill>
                <a:latin typeface="+mn-lt"/>
              </a:rPr>
              <a:t>Бизнес-процессы в компании: </a:t>
            </a:r>
            <a:endParaRPr lang="en-US" altLang="ru-RU" sz="4267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регламенты, чек-листы, книги знаний, контроль удаленных сотрудников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" y="3773668"/>
            <a:ext cx="9143620" cy="16012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Волков Алексей</a:t>
            </a:r>
            <a:br>
              <a:rPr lang="ru-RU" altLang="ru-RU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ru-RU" sz="2667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Digital.Tools</a:t>
            </a:r>
            <a:endParaRPr lang="ru-RU" alt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452430" y="86928"/>
            <a:ext cx="365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rgbClr val="606060"/>
                </a:solidFill>
                <a:latin typeface="+mn-lt"/>
                <a:cs typeface="Sansation" charset="0"/>
              </a:rPr>
              <a:t>Как помочь не боятся?</a:t>
            </a:r>
            <a:endParaRPr lang="de-DE" sz="2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500063" y="1268394"/>
            <a:ext cx="4954587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sz="1800" dirty="0">
                <a:latin typeface="+mn-lt"/>
              </a:rPr>
              <a:t>Право на ошибку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Не ждать Вас. Работать до обратной связи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Сотрудники отвечают за весь блок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Решают задачи напрямую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Критиковать только на одном уровне. 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Избавиться от короны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Middle </a:t>
            </a:r>
            <a:r>
              <a:rPr lang="ru-RU" altLang="ru-RU" dirty="0">
                <a:latin typeface="+mn-lt"/>
              </a:rPr>
              <a:t>должны делать то, что должны</a:t>
            </a:r>
          </a:p>
        </p:txBody>
      </p:sp>
      <p:pic>
        <p:nvPicPr>
          <p:cNvPr id="7" name="Picture 2" descr="Hope - Russian Carpet: Daily inspiration. Moodboard. Architecture, art, design, fashion, photograph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998128"/>
            <a:ext cx="35607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40388" y="3963578"/>
            <a:ext cx="3481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Кейс успешной раскрутки клиента. Из портфолио, конечно</a:t>
            </a:r>
          </a:p>
        </p:txBody>
      </p:sp>
    </p:spTree>
    <p:extLst>
      <p:ext uri="{BB962C8B-B14F-4D97-AF65-F5344CB8AC3E}">
        <p14:creationId xmlns:p14="http://schemas.microsoft.com/office/powerpoint/2010/main" val="23693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113691" y="86928"/>
            <a:ext cx="4711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rgbClr val="606060"/>
                </a:solidFill>
                <a:latin typeface="+mn-lt"/>
                <a:cs typeface="Sansation" charset="0"/>
              </a:rPr>
              <a:t>Хранение знаний в компании</a:t>
            </a:r>
            <a:endParaRPr lang="de-DE" sz="2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500063" y="1268394"/>
            <a:ext cx="49545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Оповещение о новостях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КЗ</a:t>
            </a:r>
            <a:r>
              <a:rPr lang="en-US" altLang="ru-RU" dirty="0">
                <a:latin typeface="+mn-lt"/>
              </a:rPr>
              <a:t>:</a:t>
            </a:r>
            <a:r>
              <a:rPr lang="ru-RU" altLang="ru-RU" dirty="0">
                <a:latin typeface="+mn-lt"/>
              </a:rPr>
              <a:t> Обучающие инструкции, регламенты, ссылки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Матрица обучения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Обсуждения в компании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email</a:t>
            </a:r>
            <a:r>
              <a:rPr lang="ru-RU" altLang="ru-RU" dirty="0">
                <a:latin typeface="+mn-lt"/>
              </a:rPr>
              <a:t>/</a:t>
            </a:r>
            <a:r>
              <a:rPr lang="en-US" altLang="ru-RU" dirty="0">
                <a:latin typeface="+mn-lt"/>
              </a:rPr>
              <a:t>task manager/</a:t>
            </a:r>
            <a:r>
              <a:rPr lang="en-US" altLang="ru-RU" dirty="0" err="1">
                <a:latin typeface="+mn-lt"/>
              </a:rPr>
              <a:t>crm</a:t>
            </a:r>
            <a:r>
              <a:rPr lang="en-US" altLang="ru-RU" dirty="0">
                <a:latin typeface="+mn-lt"/>
              </a:rPr>
              <a:t>/helpdesk</a:t>
            </a:r>
            <a:endParaRPr lang="ru-RU" altLang="ru-RU" dirty="0"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129635" y="4033838"/>
            <a:ext cx="1919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Рабочая группа оптимизаторов </a:t>
            </a:r>
          </a:p>
          <a:p>
            <a:pPr algn="r"/>
            <a:r>
              <a:rPr lang="ru-RU" altLang="ru-RU" sz="1000" dirty="0">
                <a:latin typeface="+mn-lt"/>
              </a:rPr>
              <a:t>после встречи с Баден-Баден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500063"/>
            <a:ext cx="20383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9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33205" y="22273"/>
            <a:ext cx="1682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rgbClr val="606060"/>
                </a:solidFill>
                <a:latin typeface="+mn-lt"/>
                <a:cs typeface="Sansation" charset="0"/>
              </a:rPr>
              <a:t>Обучение</a:t>
            </a:r>
            <a:endParaRPr lang="de-DE" sz="2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500063" y="1268394"/>
            <a:ext cx="4954587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Быстро</a:t>
            </a:r>
            <a:r>
              <a:rPr lang="en-US" altLang="ru-RU" dirty="0">
                <a:latin typeface="+mn-lt"/>
              </a:rPr>
              <a:t>:</a:t>
            </a: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Google Docs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en-US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Правильно</a:t>
            </a:r>
            <a:r>
              <a:rPr lang="en-US" altLang="ru-RU" dirty="0">
                <a:latin typeface="+mn-lt"/>
              </a:rPr>
              <a:t>:</a:t>
            </a: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LMS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en-US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Закрытые вопросы в тестах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Программа обучения новичка. 2 часа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Вводный курс читают все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Откуда брать программу для обучения?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Внешняя сертификация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269747" y="4813301"/>
            <a:ext cx="3820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Оптимизатор собирается заслать на индексацию новые страницы.</a:t>
            </a:r>
          </a:p>
          <a:p>
            <a:pPr algn="r"/>
            <a:r>
              <a:rPr lang="ru-RU" altLang="ru-RU" sz="1000" dirty="0">
                <a:latin typeface="+mn-lt"/>
              </a:rPr>
              <a:t>Контент, как очевидно, просто бомба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03326"/>
            <a:ext cx="40481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1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366213" y="22273"/>
            <a:ext cx="101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 err="1">
                <a:solidFill>
                  <a:srgbClr val="606060"/>
                </a:solidFill>
                <a:latin typeface="+mn-lt"/>
                <a:cs typeface="Sansation" charset="0"/>
              </a:rPr>
              <a:t>Найм</a:t>
            </a:r>
            <a:endParaRPr lang="de-DE" sz="2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500063" y="1268394"/>
            <a:ext cx="49545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Нанимайте на полный рабочий день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Наймит как можно быстрее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Ну или не на полный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Договаривайтесь о почасовой ставке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Единственный законный способ – трудоустраивать в штат. Глава 49.1 ТК РФ.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Не нужно делать трудовую книжку. ЭЦП в </a:t>
            </a:r>
            <a:r>
              <a:rPr lang="ru-RU" altLang="ru-RU" dirty="0" err="1">
                <a:latin typeface="+mn-lt"/>
              </a:rPr>
              <a:t>Диадок</a:t>
            </a:r>
            <a:r>
              <a:rPr lang="ru-RU" altLang="ru-RU" dirty="0">
                <a:latin typeface="+mn-lt"/>
              </a:rPr>
              <a:t> 800 </a:t>
            </a:r>
            <a:r>
              <a:rPr lang="ru-RU" altLang="ru-RU" dirty="0" err="1">
                <a:latin typeface="+mn-lt"/>
              </a:rPr>
              <a:t>руб</a:t>
            </a:r>
            <a:endParaRPr lang="en-US" altLang="ru-RU" dirty="0"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en-US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Бан-кандидатов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Женщины из Беларуси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70" y="1171094"/>
            <a:ext cx="39052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10963" y="4428644"/>
            <a:ext cx="3256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Руководитель отдела подвесил оптимизатора, который </a:t>
            </a:r>
          </a:p>
          <a:p>
            <a:pPr algn="r"/>
            <a:r>
              <a:rPr lang="ru-RU" altLang="ru-RU" sz="1000" dirty="0">
                <a:latin typeface="+mn-lt"/>
              </a:rPr>
              <a:t>не прислал вовремя аудит. В этот раз за майку и шорты</a:t>
            </a:r>
          </a:p>
        </p:txBody>
      </p:sp>
    </p:spTree>
    <p:extLst>
      <p:ext uri="{BB962C8B-B14F-4D97-AF65-F5344CB8AC3E}">
        <p14:creationId xmlns:p14="http://schemas.microsoft.com/office/powerpoint/2010/main" val="326302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198711" y="22273"/>
            <a:ext cx="3709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rgbClr val="606060"/>
                </a:solidFill>
                <a:latin typeface="+mn-lt"/>
                <a:cs typeface="Sansation" charset="0"/>
              </a:rPr>
              <a:t>Сколько стоит 1 рубль?</a:t>
            </a:r>
            <a:endParaRPr lang="de-DE" sz="2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500063" y="1268394"/>
            <a:ext cx="4954587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Нанимайте на полный рабочий день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Ну или нет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Договаривайтесь о почасовой ставке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Единственный законный способ – трудоустраивать в штат. Глава 49.1 ТК РФ.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Не нужно делать трудовую книжку. ЭЦП </a:t>
            </a:r>
            <a:r>
              <a:rPr lang="ru-RU" altLang="ru-RU" dirty="0" err="1">
                <a:latin typeface="+mn-lt"/>
              </a:rPr>
              <a:t>Диадок</a:t>
            </a:r>
            <a:r>
              <a:rPr lang="ru-RU" altLang="ru-RU" dirty="0">
                <a:latin typeface="+mn-lt"/>
              </a:rPr>
              <a:t> 800 </a:t>
            </a:r>
            <a:r>
              <a:rPr lang="ru-RU" altLang="ru-RU" dirty="0" err="1">
                <a:latin typeface="+mn-lt"/>
              </a:rPr>
              <a:t>руб</a:t>
            </a:r>
            <a:endParaRPr lang="ru-RU" alt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9" y="1265689"/>
            <a:ext cx="8959274" cy="44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13567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>
                <a:solidFill>
                  <a:srgbClr val="606060"/>
                </a:solidFill>
                <a:latin typeface="+mn-lt"/>
                <a:cs typeface="Sansation" charset="0"/>
              </a:rPr>
              <a:t>Карьера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grpSp>
        <p:nvGrpSpPr>
          <p:cNvPr id="72" name="Gruppierung 71"/>
          <p:cNvGrpSpPr>
            <a:grpSpLocks/>
          </p:cNvGrpSpPr>
          <p:nvPr/>
        </p:nvGrpSpPr>
        <p:grpSpPr bwMode="auto">
          <a:xfrm>
            <a:off x="2665413" y="4581525"/>
            <a:ext cx="5221287" cy="1185863"/>
            <a:chOff x="2664713" y="3435925"/>
            <a:chExt cx="5222598" cy="890134"/>
          </a:xfrm>
        </p:grpSpPr>
        <p:grpSp>
          <p:nvGrpSpPr>
            <p:cNvPr id="55321" name="Gruppierung 69"/>
            <p:cNvGrpSpPr>
              <a:grpSpLocks/>
            </p:cNvGrpSpPr>
            <p:nvPr/>
          </p:nvGrpSpPr>
          <p:grpSpPr bwMode="auto">
            <a:xfrm>
              <a:off x="2664713" y="3435925"/>
              <a:ext cx="5222598" cy="890134"/>
              <a:chOff x="2664713" y="3435925"/>
              <a:chExt cx="5222598" cy="890134"/>
            </a:xfrm>
          </p:grpSpPr>
          <p:cxnSp>
            <p:nvCxnSpPr>
              <p:cNvPr id="43" name="Gerade Verbindung 42"/>
              <p:cNvCxnSpPr/>
              <p:nvPr/>
            </p:nvCxnSpPr>
            <p:spPr>
              <a:xfrm>
                <a:off x="2664713" y="4326059"/>
                <a:ext cx="5222598" cy="0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3299872" y="3435925"/>
                <a:ext cx="3934813" cy="0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flipH="1">
                <a:off x="2664713" y="3435925"/>
                <a:ext cx="635159" cy="890134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/>
            </p:nvCxnSpPr>
            <p:spPr>
              <a:xfrm>
                <a:off x="7234685" y="3435925"/>
                <a:ext cx="652626" cy="890134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322" name="Textfeld 70"/>
            <p:cNvSpPr txBox="1">
              <a:spLocks noChangeArrowheads="1"/>
            </p:cNvSpPr>
            <p:nvPr/>
          </p:nvSpPr>
          <p:spPr bwMode="auto">
            <a:xfrm>
              <a:off x="4802847" y="3700500"/>
              <a:ext cx="946331" cy="346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606060"/>
                  </a:solidFill>
                  <a:latin typeface="+mn-lt"/>
                  <a:cs typeface="Sansation" charset="0"/>
                </a:rPr>
                <a:t>Junior</a:t>
              </a:r>
              <a:endParaRPr lang="de-DE" sz="2400" dirty="0">
                <a:solidFill>
                  <a:srgbClr val="606060"/>
                </a:solidFill>
                <a:latin typeface="+mn-lt"/>
                <a:cs typeface="Sansation" charset="0"/>
              </a:endParaRPr>
            </a:p>
          </p:txBody>
        </p:sp>
      </p:grpSp>
      <p:grpSp>
        <p:nvGrpSpPr>
          <p:cNvPr id="76" name="Gruppierung 75"/>
          <p:cNvGrpSpPr>
            <a:grpSpLocks/>
          </p:cNvGrpSpPr>
          <p:nvPr/>
        </p:nvGrpSpPr>
        <p:grpSpPr bwMode="auto">
          <a:xfrm>
            <a:off x="3394075" y="3221038"/>
            <a:ext cx="3757613" cy="1217612"/>
            <a:chOff x="3394690" y="2415242"/>
            <a:chExt cx="3756710" cy="913867"/>
          </a:xfrm>
        </p:grpSpPr>
        <p:grpSp>
          <p:nvGrpSpPr>
            <p:cNvPr id="55315" name="Gruppierung 68"/>
            <p:cNvGrpSpPr>
              <a:grpSpLocks/>
            </p:cNvGrpSpPr>
            <p:nvPr/>
          </p:nvGrpSpPr>
          <p:grpSpPr bwMode="auto">
            <a:xfrm>
              <a:off x="3394690" y="2415242"/>
              <a:ext cx="3756710" cy="913867"/>
              <a:chOff x="3394690" y="2415242"/>
              <a:chExt cx="3756710" cy="913867"/>
            </a:xfrm>
          </p:grpSpPr>
          <p:cxnSp>
            <p:nvCxnSpPr>
              <p:cNvPr id="46" name="Gerade Verbindung 45"/>
              <p:cNvCxnSpPr/>
              <p:nvPr/>
            </p:nvCxnSpPr>
            <p:spPr>
              <a:xfrm>
                <a:off x="4066042" y="2415242"/>
                <a:ext cx="2396549" cy="0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/>
            </p:nvCxnSpPr>
            <p:spPr>
              <a:xfrm>
                <a:off x="3394690" y="3329109"/>
                <a:ext cx="3756710" cy="0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 flipH="1">
                <a:off x="3394690" y="2415242"/>
                <a:ext cx="671352" cy="913867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/>
              <p:nvPr/>
            </p:nvCxnSpPr>
            <p:spPr>
              <a:xfrm>
                <a:off x="6462591" y="2415242"/>
                <a:ext cx="688809" cy="913867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316" name="Textfeld 72"/>
            <p:cNvSpPr txBox="1">
              <a:spLocks noChangeArrowheads="1"/>
            </p:cNvSpPr>
            <p:nvPr/>
          </p:nvSpPr>
          <p:spPr bwMode="auto">
            <a:xfrm>
              <a:off x="4742982" y="2695726"/>
              <a:ext cx="1066063" cy="34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400" dirty="0">
                  <a:solidFill>
                    <a:srgbClr val="606060"/>
                  </a:solidFill>
                  <a:latin typeface="+mn-lt"/>
                  <a:cs typeface="Sansation" charset="0"/>
                </a:rPr>
                <a:t>Middle</a:t>
              </a:r>
            </a:p>
          </p:txBody>
        </p:sp>
      </p:grpSp>
      <p:grpSp>
        <p:nvGrpSpPr>
          <p:cNvPr id="75" name="Gruppierung 74"/>
          <p:cNvGrpSpPr>
            <a:grpSpLocks/>
          </p:cNvGrpSpPr>
          <p:nvPr/>
        </p:nvGrpSpPr>
        <p:grpSpPr bwMode="auto">
          <a:xfrm>
            <a:off x="4160838" y="1044575"/>
            <a:ext cx="2230437" cy="2025650"/>
            <a:chOff x="4160275" y="783319"/>
            <a:chExt cx="2231474" cy="1519172"/>
          </a:xfrm>
        </p:grpSpPr>
        <p:grpSp>
          <p:nvGrpSpPr>
            <p:cNvPr id="55310" name="Gruppierung 67"/>
            <p:cNvGrpSpPr>
              <a:grpSpLocks/>
            </p:cNvGrpSpPr>
            <p:nvPr/>
          </p:nvGrpSpPr>
          <p:grpSpPr bwMode="auto">
            <a:xfrm>
              <a:off x="4160275" y="783319"/>
              <a:ext cx="2231474" cy="1519172"/>
              <a:chOff x="4160275" y="783319"/>
              <a:chExt cx="2231474" cy="1519172"/>
            </a:xfrm>
          </p:grpSpPr>
          <p:cxnSp>
            <p:nvCxnSpPr>
              <p:cNvPr id="57" name="Gerade Verbindung 56"/>
              <p:cNvCxnSpPr/>
              <p:nvPr/>
            </p:nvCxnSpPr>
            <p:spPr>
              <a:xfrm>
                <a:off x="4160275" y="2302491"/>
                <a:ext cx="2231474" cy="0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>
              <a:xfrm flipH="1">
                <a:off x="4160275" y="783319"/>
                <a:ext cx="1116531" cy="1519172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>
                <a:off x="5276806" y="783319"/>
                <a:ext cx="1114943" cy="1519172"/>
              </a:xfrm>
              <a:prstGeom prst="line">
                <a:avLst/>
              </a:prstGeom>
              <a:ln w="50800" cap="rnd" cmpd="sng">
                <a:solidFill>
                  <a:srgbClr val="606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311" name="Textfeld 73"/>
            <p:cNvSpPr txBox="1">
              <a:spLocks noChangeArrowheads="1"/>
            </p:cNvSpPr>
            <p:nvPr/>
          </p:nvSpPr>
          <p:spPr bwMode="auto">
            <a:xfrm>
              <a:off x="4959977" y="1670860"/>
              <a:ext cx="632070" cy="3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400" dirty="0">
                  <a:solidFill>
                    <a:srgbClr val="606060"/>
                  </a:solidFill>
                  <a:latin typeface="+mn-lt"/>
                  <a:cs typeface="Sansation" charset="0"/>
                </a:rPr>
                <a:t>Top</a:t>
              </a:r>
            </a:p>
          </p:txBody>
        </p:sp>
      </p:grpSp>
      <p:pic>
        <p:nvPicPr>
          <p:cNvPr id="77" name="Bild 76" descr="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8084" flipV="1">
            <a:off x="6966744" y="3402806"/>
            <a:ext cx="3587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Bild 78" descr="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18313" y="2992438"/>
            <a:ext cx="809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6757988" y="2905125"/>
            <a:ext cx="10877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000" dirty="0">
                <a:latin typeface="+mn-lt"/>
                <a:cs typeface="Jenna Sue" charset="0"/>
              </a:rPr>
              <a:t>Карьера</a:t>
            </a:r>
            <a:endParaRPr lang="de-DE" sz="2000" dirty="0">
              <a:latin typeface="+mn-lt"/>
              <a:cs typeface="Jenna Sue" charset="0"/>
            </a:endParaRPr>
          </a:p>
        </p:txBody>
      </p:sp>
      <p:pic>
        <p:nvPicPr>
          <p:cNvPr id="81" name="Bild 80" descr="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8084" flipH="1" flipV="1">
            <a:off x="2426494" y="4837906"/>
            <a:ext cx="3587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Bild 81" descr="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4319588"/>
            <a:ext cx="809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feld 82"/>
          <p:cNvSpPr txBox="1">
            <a:spLocks noChangeArrowheads="1"/>
          </p:cNvSpPr>
          <p:nvPr/>
        </p:nvSpPr>
        <p:spPr bwMode="auto">
          <a:xfrm>
            <a:off x="1998663" y="4248150"/>
            <a:ext cx="1346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000" dirty="0">
                <a:latin typeface="+mn-lt"/>
                <a:cs typeface="Jenna Sue" charset="0"/>
              </a:rPr>
              <a:t>И стажеры</a:t>
            </a:r>
            <a:endParaRPr lang="de-DE" sz="2000" dirty="0">
              <a:latin typeface="+mn-lt"/>
              <a:cs typeface="Jenna Sue" charset="0"/>
            </a:endParaRPr>
          </a:p>
        </p:txBody>
      </p:sp>
      <p:pic>
        <p:nvPicPr>
          <p:cNvPr id="84" name="Bild 83" descr="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577975"/>
            <a:ext cx="3222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feld 84"/>
          <p:cNvSpPr txBox="1">
            <a:spLocks noChangeArrowheads="1"/>
          </p:cNvSpPr>
          <p:nvPr/>
        </p:nvSpPr>
        <p:spPr bwMode="auto">
          <a:xfrm>
            <a:off x="5908675" y="1108075"/>
            <a:ext cx="1697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000" dirty="0">
                <a:latin typeface="+mn-lt"/>
                <a:cs typeface="Jenna Sue" charset="0"/>
              </a:rPr>
              <a:t>% от прибыли</a:t>
            </a:r>
            <a:endParaRPr lang="de-DE" sz="2000" dirty="0">
              <a:latin typeface="+mn-lt"/>
              <a:cs typeface="Jenna S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4404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342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Примеры критерия </a:t>
            </a:r>
            <a:r>
              <a:rPr lang="en-US" sz="2800" dirty="0">
                <a:latin typeface="+mn-lt"/>
                <a:cs typeface="Sansation Light" charset="0"/>
              </a:rPr>
              <a:t>Middle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049" y="1195257"/>
            <a:ext cx="88840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личная производительность (пересмотр задач, </a:t>
            </a:r>
            <a:r>
              <a:rPr lang="ru-RU" sz="1600" dirty="0" err="1">
                <a:latin typeface="+mn-lt"/>
              </a:rPr>
              <a:t>zero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inbox</a:t>
            </a:r>
            <a:r>
              <a:rPr lang="ru-RU" sz="1600" dirty="0">
                <a:latin typeface="+mn-lt"/>
              </a:rPr>
              <a:t>, нет забытых задач)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Самостоятельное ведение проекта. Не надо стоять над душой. Инициативность. Можно поручить задачу и забыть.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прошёл обучение и сдал сертификацию (внутреннюю или внешнюю). 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делится знаниями, в состоянии излагать мысли письменно и устно. В состоянии писать инструкции, статью в блог, кейс, прочитать блок знаний новичку. Может взять стажёра, прочитать курс. В состоянии провести вебинар, не впадая в панику. Не парится созваниваться. 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кроме непосредственной работы над проектом, руководит новичками.</a:t>
            </a:r>
          </a:p>
        </p:txBody>
      </p:sp>
    </p:spTree>
    <p:extLst>
      <p:ext uri="{BB962C8B-B14F-4D97-AF65-F5344CB8AC3E}">
        <p14:creationId xmlns:p14="http://schemas.microsoft.com/office/powerpoint/2010/main" val="16880924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6446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Критерии по которым «терплю» стажера</a:t>
            </a:r>
            <a:endParaRPr lang="en-US" sz="2800" dirty="0">
              <a:latin typeface="+mn-lt"/>
              <a:cs typeface="Sansation 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49" y="1195257"/>
            <a:ext cx="8884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Работает полный рабочий день.</a:t>
            </a:r>
            <a:endParaRPr lang="en-US" sz="1600" dirty="0">
              <a:latin typeface="+mn-lt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Выполняет то, что берет на себя.</a:t>
            </a:r>
            <a:endParaRPr lang="en-US" sz="1600" dirty="0">
              <a:latin typeface="+mn-lt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Личные качества (</a:t>
            </a:r>
            <a:r>
              <a:rPr lang="ru-RU" sz="1600" dirty="0" err="1">
                <a:latin typeface="+mn-lt"/>
              </a:rPr>
              <a:t>soft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skill</a:t>
            </a:r>
            <a:r>
              <a:rPr lang="ru-RU" sz="1600" dirty="0">
                <a:latin typeface="+mn-lt"/>
              </a:rPr>
              <a:t>) - </a:t>
            </a:r>
            <a:r>
              <a:rPr lang="ru-RU" sz="1600" dirty="0" err="1">
                <a:latin typeface="+mn-lt"/>
              </a:rPr>
              <a:t>ок</a:t>
            </a:r>
            <a:r>
              <a:rPr lang="ru-RU" sz="1600" dirty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Способен учиться, меняться.</a:t>
            </a:r>
            <a:endParaRPr lang="en-US" sz="1600" dirty="0">
              <a:latin typeface="+mn-lt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Внимателен к деталям.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Нет совместительства.</a:t>
            </a:r>
          </a:p>
        </p:txBody>
      </p:sp>
      <p:pic>
        <p:nvPicPr>
          <p:cNvPr id="4" name="Picture 2" descr="Russian Carpet: Daily inspiration, trends, mood board. Architecture, art, design, fashion, photograph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59" y="945236"/>
            <a:ext cx="24209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293437" y="4579023"/>
            <a:ext cx="27366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Оптимизатор просит разработчика побыстрее </a:t>
            </a:r>
          </a:p>
          <a:p>
            <a:pPr algn="r"/>
            <a:r>
              <a:rPr lang="ru-RU" altLang="ru-RU" sz="1000" dirty="0">
                <a:latin typeface="+mn-lt"/>
              </a:rPr>
              <a:t>внедрить рекомендации по правкам</a:t>
            </a:r>
          </a:p>
        </p:txBody>
      </p:sp>
    </p:spTree>
    <p:extLst>
      <p:ext uri="{BB962C8B-B14F-4D97-AF65-F5344CB8AC3E}">
        <p14:creationId xmlns:p14="http://schemas.microsoft.com/office/powerpoint/2010/main" val="36655599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614363" y="1557338"/>
            <a:ext cx="379571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en-US" altLang="ru-RU" sz="1800" dirty="0" err="1">
                <a:latin typeface="+mn-lt"/>
              </a:rPr>
              <a:t>Timetracker</a:t>
            </a:r>
            <a:r>
              <a:rPr lang="ru-RU" altLang="ru-RU" sz="1800" dirty="0">
                <a:latin typeface="+mn-lt"/>
              </a:rPr>
              <a:t>. Мы - </a:t>
            </a:r>
            <a:r>
              <a:rPr lang="en-US" altLang="ru-RU" sz="1800" dirty="0" err="1">
                <a:latin typeface="+mn-lt"/>
              </a:rPr>
              <a:t>hubstuff</a:t>
            </a:r>
            <a:endParaRPr lang="ru-RU" altLang="ru-RU" sz="1800" dirty="0"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en-US" altLang="ru-RU" sz="1800" dirty="0" err="1">
                <a:latin typeface="+mn-lt"/>
              </a:rPr>
              <a:t>Timetracker</a:t>
            </a:r>
            <a:r>
              <a:rPr lang="ru-RU" altLang="ru-RU" sz="1800" dirty="0">
                <a:latin typeface="+mn-lt"/>
              </a:rPr>
              <a:t> не инструмент для постоянного надзора, а инструмент биллинга и роста дисциплины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sz="1800" dirty="0">
                <a:latin typeface="+mn-lt"/>
              </a:rPr>
              <a:t>Мы не следим за скриншотами, но чуйка никогда не подводила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en-US" altLang="ru-RU" sz="1800" dirty="0">
                <a:latin typeface="+mn-lt"/>
              </a:rPr>
              <a:t>KPI</a:t>
            </a:r>
            <a:r>
              <a:rPr lang="ru-RU" altLang="ru-RU" sz="1800" dirty="0">
                <a:latin typeface="+mn-lt"/>
              </a:rPr>
              <a:t> сотрудника привязаны к </a:t>
            </a:r>
            <a:r>
              <a:rPr lang="en-US" altLang="ru-RU" sz="1800" dirty="0">
                <a:latin typeface="+mn-lt"/>
              </a:rPr>
              <a:t>KPI</a:t>
            </a:r>
            <a:r>
              <a:rPr lang="ru-RU" altLang="ru-RU" sz="1800" dirty="0">
                <a:latin typeface="+mn-lt"/>
              </a:rPr>
              <a:t> клиента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sz="1800" dirty="0">
                <a:latin typeface="+mn-lt"/>
              </a:rPr>
              <a:t>Оплата за сверхурочное</a:t>
            </a: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sz="1800" dirty="0">
                <a:latin typeface="+mn-lt"/>
              </a:rPr>
              <a:t>Скорость составления отчета</a:t>
            </a:r>
          </a:p>
        </p:txBody>
      </p:sp>
      <p:sp>
        <p:nvSpPr>
          <p:cNvPr id="41989" name="Textfeld 39"/>
          <p:cNvSpPr txBox="1">
            <a:spLocks noChangeArrowheads="1"/>
          </p:cNvSpPr>
          <p:nvPr/>
        </p:nvSpPr>
        <p:spPr bwMode="auto">
          <a:xfrm>
            <a:off x="0" y="22515"/>
            <a:ext cx="22753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2600" dirty="0">
                <a:solidFill>
                  <a:srgbClr val="606060"/>
                </a:solidFill>
                <a:latin typeface="+mn-lt"/>
              </a:rPr>
              <a:t>Контроль и </a:t>
            </a:r>
            <a:r>
              <a:rPr lang="en-US" altLang="ru-RU" sz="2600" dirty="0">
                <a:solidFill>
                  <a:srgbClr val="606060"/>
                </a:solidFill>
                <a:latin typeface="+mn-lt"/>
              </a:rPr>
              <a:t>KPI</a:t>
            </a:r>
            <a:endParaRPr lang="de-DE" altLang="ru-RU" sz="2600" dirty="0">
              <a:solidFill>
                <a:srgbClr val="606060"/>
              </a:solidFill>
              <a:latin typeface="+mn-lt"/>
            </a:endParaRPr>
          </a:p>
        </p:txBody>
      </p:sp>
      <p:pic>
        <p:nvPicPr>
          <p:cNvPr id="68612" name="Picture 2" descr="Surveillance Chandelier | The Design 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9" y="1438275"/>
            <a:ext cx="42497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6399379" y="4119563"/>
            <a:ext cx="257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Интеграция </a:t>
            </a:r>
            <a:r>
              <a:rPr lang="en-US" altLang="ru-RU" sz="1000" dirty="0" err="1">
                <a:latin typeface="+mn-lt"/>
              </a:rPr>
              <a:t>hubstuff</a:t>
            </a:r>
            <a:r>
              <a:rPr lang="ru-RU" altLang="ru-RU" sz="1000" dirty="0">
                <a:latin typeface="+mn-lt"/>
              </a:rPr>
              <a:t> со съемной квартирой </a:t>
            </a:r>
          </a:p>
          <a:p>
            <a:pPr algn="r"/>
            <a:r>
              <a:rPr lang="en-US" altLang="ru-RU" sz="1000" dirty="0" err="1">
                <a:latin typeface="+mn-lt"/>
              </a:rPr>
              <a:t>seo</a:t>
            </a:r>
            <a:r>
              <a:rPr lang="ru-RU" altLang="ru-RU" sz="1000" dirty="0">
                <a:latin typeface="+mn-lt"/>
              </a:rPr>
              <a:t>-специалиста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289910605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8" name="Textfeld 39"/>
          <p:cNvSpPr txBox="1">
            <a:spLocks noChangeArrowheads="1"/>
          </p:cNvSpPr>
          <p:nvPr/>
        </p:nvSpPr>
        <p:spPr bwMode="auto">
          <a:xfrm>
            <a:off x="0" y="22515"/>
            <a:ext cx="5967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2600" dirty="0">
                <a:solidFill>
                  <a:srgbClr val="606060"/>
                </a:solidFill>
                <a:latin typeface="+mn-lt"/>
              </a:rPr>
              <a:t>Интеграция с биллингом </a:t>
            </a:r>
            <a:r>
              <a:rPr lang="en-US" altLang="ru-RU" sz="2600" dirty="0" err="1">
                <a:solidFill>
                  <a:srgbClr val="606060"/>
                </a:solidFill>
                <a:latin typeface="+mn-lt"/>
              </a:rPr>
              <a:t>Seo.Digital.Tools</a:t>
            </a:r>
            <a:endParaRPr lang="de-DE" altLang="ru-RU" sz="2600" dirty="0">
              <a:solidFill>
                <a:srgbClr val="606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497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6440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606060"/>
                </a:solidFill>
                <a:cs typeface="Sansation Light"/>
              </a:rPr>
              <a:t>Image </a:t>
            </a:r>
            <a:r>
              <a:rPr lang="de-DE" dirty="0" err="1">
                <a:solidFill>
                  <a:srgbClr val="606060"/>
                </a:solidFill>
                <a:cs typeface="Sansation Light"/>
              </a:rPr>
              <a:t>Placeholder</a:t>
            </a:r>
            <a:endParaRPr lang="de-DE" dirty="0">
              <a:solidFill>
                <a:srgbClr val="606060"/>
              </a:solidFill>
              <a:cs typeface="Sansation Light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8" y="611188"/>
            <a:ext cx="7835515" cy="5817869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-976313" y="-1676400"/>
            <a:ext cx="4749801" cy="2449513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5539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3454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>
                <a:solidFill>
                  <a:srgbClr val="606060"/>
                </a:solidFill>
                <a:latin typeface="+mn-lt"/>
                <a:cs typeface="Sansation" charset="0"/>
              </a:rPr>
              <a:t>Спасибо докладчикам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1505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920751"/>
            <a:ext cx="86788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910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Полная картина проекта</a:t>
            </a:r>
            <a:endParaRPr lang="en-US" sz="2800" dirty="0">
              <a:latin typeface="+mn-lt"/>
              <a:cs typeface="Sansati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7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5307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Как это сделано в </a:t>
            </a:r>
            <a:r>
              <a:rPr lang="en-US" sz="2800" dirty="0" err="1">
                <a:latin typeface="+mn-lt"/>
                <a:cs typeface="Sansation Light" charset="0"/>
              </a:rPr>
              <a:t>Seo.Digital.Tools</a:t>
            </a:r>
            <a:endParaRPr lang="en-US" sz="2800" dirty="0">
              <a:latin typeface="+mn-lt"/>
              <a:cs typeface="Sansation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" y="1439789"/>
            <a:ext cx="9060873" cy="40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2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272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Как сделать просто?</a:t>
            </a:r>
            <a:endParaRPr lang="en-US" sz="2800" dirty="0">
              <a:latin typeface="+mn-lt"/>
              <a:cs typeface="Sansation 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628"/>
            <a:ext cx="9144000" cy="40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7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2800" dirty="0">
              <a:latin typeface="+mn-lt"/>
              <a:cs typeface="Sansation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725"/>
            <a:ext cx="9144000" cy="5142549"/>
          </a:xfrm>
          <a:prstGeom prst="rect">
            <a:avLst/>
          </a:prstGeom>
        </p:spPr>
      </p:pic>
      <p:sp>
        <p:nvSpPr>
          <p:cNvPr id="6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1529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Sansation Light" charset="0"/>
              </a:rPr>
              <a:t>Helpdesk</a:t>
            </a:r>
          </a:p>
        </p:txBody>
      </p:sp>
    </p:spTree>
    <p:extLst>
      <p:ext uri="{BB962C8B-B14F-4D97-AF65-F5344CB8AC3E}">
        <p14:creationId xmlns:p14="http://schemas.microsoft.com/office/powerpoint/2010/main" val="343845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1578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Что еще?</a:t>
            </a:r>
            <a:endParaRPr lang="en-US" sz="2800" dirty="0">
              <a:latin typeface="+mn-lt"/>
              <a:cs typeface="Sansation 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49" y="1195257"/>
            <a:ext cx="8884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Почта вместо простого </a:t>
            </a:r>
            <a:r>
              <a:rPr lang="en-US" sz="1600" dirty="0">
                <a:latin typeface="+mn-lt"/>
              </a:rPr>
              <a:t>helpdesk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Почта </a:t>
            </a:r>
            <a:r>
              <a:rPr lang="en-US" sz="1600" dirty="0">
                <a:latin typeface="+mn-lt"/>
              </a:rPr>
              <a:t>Yandex – </a:t>
            </a:r>
            <a:r>
              <a:rPr lang="ru-RU" sz="1600" dirty="0">
                <a:latin typeface="+mn-lt"/>
              </a:rPr>
              <a:t>бесплатная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А интерфейс </a:t>
            </a:r>
            <a:r>
              <a:rPr lang="en-US" sz="1600" dirty="0">
                <a:latin typeface="+mn-lt"/>
              </a:rPr>
              <a:t>Gmail – </a:t>
            </a:r>
            <a:r>
              <a:rPr lang="ru-RU" sz="1600" dirty="0">
                <a:latin typeface="+mn-lt"/>
              </a:rPr>
              <a:t>круче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Телефон 8-800. (</a:t>
            </a:r>
            <a:r>
              <a:rPr lang="ru-RU" sz="1600" dirty="0" err="1">
                <a:latin typeface="+mn-lt"/>
              </a:rPr>
              <a:t>Телфин</a:t>
            </a:r>
            <a:r>
              <a:rPr lang="ru-RU" sz="1600" dirty="0">
                <a:latin typeface="+mn-lt"/>
              </a:rPr>
              <a:t>, Манго)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Облачное хранение данных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Рассылки для сервисов. 2 ящика для </a:t>
            </a:r>
            <a:r>
              <a:rPr lang="ru-RU" sz="1600" dirty="0" err="1">
                <a:latin typeface="+mn-lt"/>
              </a:rPr>
              <a:t>Гугла</a:t>
            </a:r>
            <a:r>
              <a:rPr lang="ru-RU" sz="1600" dirty="0">
                <a:latin typeface="+mn-lt"/>
              </a:rPr>
              <a:t> и Яндекса. </a:t>
            </a:r>
          </a:p>
        </p:txBody>
      </p:sp>
      <p:pic>
        <p:nvPicPr>
          <p:cNvPr id="6" name="Picture 2" descr="Hope - Russian Carpet: Daily inspiration. Moodboard. Architecture, art, design, fashion, photograph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700088"/>
            <a:ext cx="22558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55416" y="4092575"/>
            <a:ext cx="2850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ru-RU" sz="1000" dirty="0">
                <a:latin typeface="+mn-lt"/>
              </a:rPr>
              <a:t>Junior</a:t>
            </a:r>
            <a:r>
              <a:rPr lang="ru-RU" altLang="ru-RU" sz="1000" dirty="0">
                <a:latin typeface="+mn-lt"/>
              </a:rPr>
              <a:t>-менеджер учится у топового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185370941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7308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Личная производительность как руководителя</a:t>
            </a:r>
            <a:endParaRPr lang="en-US" sz="2800" dirty="0">
              <a:latin typeface="+mn-lt"/>
              <a:cs typeface="Sansation 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49" y="1195257"/>
            <a:ext cx="8884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Сокращения. Отличная программа, </a:t>
            </a:r>
            <a:r>
              <a:rPr lang="en-US" sz="1600" dirty="0">
                <a:latin typeface="+mn-lt"/>
              </a:rPr>
              <a:t>@@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Диктофон вместо телефонного звонка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Ассистент с доступом к почте и </a:t>
            </a:r>
            <a:r>
              <a:rPr lang="en-US" sz="1600" dirty="0">
                <a:latin typeface="+mn-lt"/>
              </a:rPr>
              <a:t>Facebook</a:t>
            </a:r>
            <a:endParaRPr lang="ru-RU" sz="1600" dirty="0">
              <a:latin typeface="+mn-lt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Бумажный блокнот и планшет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Отключенные уведомления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Минимизировать входящие в почту</a:t>
            </a: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84" y="1373909"/>
            <a:ext cx="47529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744084" y="4699722"/>
            <a:ext cx="228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ru-RU" altLang="ru-RU" sz="1000">
                <a:latin typeface="+mn-lt"/>
              </a:rPr>
              <a:t>Когда только работаешь с клиентом, </a:t>
            </a:r>
          </a:p>
          <a:p>
            <a:pPr algn="r"/>
            <a:r>
              <a:rPr lang="ru-RU" altLang="ru-RU" sz="1000">
                <a:latin typeface="+mn-lt"/>
              </a:rPr>
              <a:t>а ему Ваши конкуренты прислали </a:t>
            </a:r>
          </a:p>
          <a:p>
            <a:pPr algn="r"/>
            <a:r>
              <a:rPr lang="ru-RU" altLang="ru-RU" sz="1000">
                <a:latin typeface="+mn-lt"/>
              </a:rPr>
              <a:t>результат автоматического </a:t>
            </a:r>
            <a:r>
              <a:rPr lang="en-US" altLang="ru-RU" sz="1000">
                <a:latin typeface="+mn-lt"/>
              </a:rPr>
              <a:t>seo</a:t>
            </a:r>
            <a:r>
              <a:rPr lang="ru-RU" altLang="ru-RU" sz="1000">
                <a:latin typeface="+mn-lt"/>
              </a:rPr>
              <a:t>-аудита</a:t>
            </a:r>
          </a:p>
        </p:txBody>
      </p:sp>
    </p:spTree>
    <p:extLst>
      <p:ext uri="{BB962C8B-B14F-4D97-AF65-F5344CB8AC3E}">
        <p14:creationId xmlns:p14="http://schemas.microsoft.com/office/powerpoint/2010/main" val="309670827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6"/>
          <p:cNvSpPr txBox="1">
            <a:spLocks noChangeArrowheads="1"/>
          </p:cNvSpPr>
          <p:nvPr/>
        </p:nvSpPr>
        <p:spPr bwMode="auto">
          <a:xfrm>
            <a:off x="858838" y="2419351"/>
            <a:ext cx="741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4800" dirty="0">
                <a:solidFill>
                  <a:srgbClr val="606060"/>
                </a:solidFill>
                <a:latin typeface="+mn-lt"/>
                <a:cs typeface="Sansation" charset="0"/>
              </a:rPr>
              <a:t>Специальное предложение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3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9" y="3663951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0667" y="3895726"/>
            <a:ext cx="7124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606060"/>
                </a:solidFill>
                <a:latin typeface="+mn-lt"/>
                <a:cs typeface="Sansation" charset="0"/>
              </a:rPr>
              <a:t>Если Вы </a:t>
            </a:r>
            <a:r>
              <a:rPr lang="ru-RU" sz="1200" dirty="0" err="1">
                <a:solidFill>
                  <a:srgbClr val="606060"/>
                </a:solidFill>
                <a:latin typeface="+mn-lt"/>
                <a:cs typeface="Sansation" charset="0"/>
              </a:rPr>
              <a:t>фрилансер</a:t>
            </a:r>
            <a:r>
              <a:rPr lang="ru-RU" sz="1200" dirty="0">
                <a:solidFill>
                  <a:srgbClr val="606060"/>
                </a:solidFill>
                <a:latin typeface="+mn-lt"/>
                <a:cs typeface="Sansation" charset="0"/>
              </a:rPr>
              <a:t>, то можете обратиться ко мне за партнерством и создать агентство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606060"/>
                </a:solidFill>
                <a:latin typeface="+mn-lt"/>
                <a:cs typeface="Sansation" charset="0"/>
              </a:rPr>
              <a:t>Если Вы небольшое агентство, то можете обратиться ко мне и получить сильного партнера.</a:t>
            </a:r>
          </a:p>
          <a:p>
            <a:pPr algn="ctr" eaLnBrk="1" hangingPunct="1">
              <a:defRPr/>
            </a:pPr>
            <a:endParaRPr lang="ru-RU" sz="1200" dirty="0">
              <a:solidFill>
                <a:srgbClr val="606060"/>
              </a:solidFill>
              <a:latin typeface="+mn-lt"/>
              <a:cs typeface="Sansation" charset="0"/>
            </a:endParaRP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606060"/>
                </a:solidFill>
                <a:latin typeface="+mn-lt"/>
                <a:cs typeface="Sansation" charset="0"/>
              </a:rPr>
              <a:t>А не хотите отдавать дольку, то напишите мне, я добавлю Вас в </a:t>
            </a:r>
            <a:r>
              <a:rPr lang="en-US" sz="1200" dirty="0">
                <a:solidFill>
                  <a:srgbClr val="606060"/>
                </a:solidFill>
                <a:latin typeface="+mn-lt"/>
                <a:cs typeface="Sansation" charset="0"/>
              </a:rPr>
              <a:t>Facebook</a:t>
            </a:r>
            <a:r>
              <a:rPr lang="ru-RU" sz="1200" dirty="0">
                <a:solidFill>
                  <a:srgbClr val="606060"/>
                </a:solidFill>
                <a:latin typeface="+mn-lt"/>
                <a:cs typeface="Sansation" charset="0"/>
              </a:rPr>
              <a:t> группу руководителей агентств. 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2828926" y="3357564"/>
            <a:ext cx="381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>
                <a:latin typeface="+mn-lt"/>
              </a:rPr>
              <a:t>10-30% от шкуры неубитого медведя</a:t>
            </a:r>
          </a:p>
        </p:txBody>
      </p:sp>
    </p:spTree>
    <p:extLst>
      <p:ext uri="{BB962C8B-B14F-4D97-AF65-F5344CB8AC3E}">
        <p14:creationId xmlns:p14="http://schemas.microsoft.com/office/powerpoint/2010/main" val="275979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12701"/>
            <a:ext cx="9144000" cy="68453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79" y="1664914"/>
            <a:ext cx="9144000" cy="192043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267" dirty="0">
                <a:solidFill>
                  <a:schemeClr val="bg1"/>
                </a:solidFill>
                <a:latin typeface="+mn-lt"/>
              </a:rPr>
              <a:t>Вопросы?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" y="3773667"/>
            <a:ext cx="9143620" cy="23037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Волков Алексей</a:t>
            </a:r>
            <a:endParaRPr lang="en-US" altLang="ru-RU" sz="2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ru-RU" sz="2667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Digital.Tools</a:t>
            </a:r>
            <a:r>
              <a:rPr lang="ru-RU" alt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endParaRPr lang="en-US" alt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ru-RU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alex@volkov.ru</a:t>
            </a:r>
            <a:r>
              <a:rPr lang="ru-RU" alt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ru-RU" altLang="ru-RU" sz="21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7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32150" y="1397001"/>
            <a:ext cx="2597150" cy="2608263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121795" y="2173543"/>
            <a:ext cx="276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>
                <a:solidFill>
                  <a:srgbClr val="606060"/>
                </a:solidFill>
                <a:latin typeface="+mn-lt"/>
              </a:rPr>
              <a:t>Кнопка</a:t>
            </a:r>
          </a:p>
          <a:p>
            <a:pPr algn="ctr" eaLnBrk="1" hangingPunct="1">
              <a:defRPr/>
            </a:pPr>
            <a:r>
              <a:rPr lang="ru-RU" altLang="ru-RU" sz="2800" dirty="0">
                <a:solidFill>
                  <a:srgbClr val="606060"/>
                </a:solidFill>
                <a:latin typeface="+mn-lt"/>
              </a:rPr>
              <a:t>«</a:t>
            </a:r>
            <a:r>
              <a:rPr lang="ru-RU" altLang="ru-RU" sz="2800" dirty="0" err="1">
                <a:solidFill>
                  <a:srgbClr val="606060"/>
                </a:solidFill>
                <a:latin typeface="+mn-lt"/>
              </a:rPr>
              <a:t>Бабло</a:t>
            </a:r>
            <a:r>
              <a:rPr lang="ru-RU" altLang="ru-RU" sz="2800" dirty="0">
                <a:solidFill>
                  <a:srgbClr val="606060"/>
                </a:solidFill>
                <a:latin typeface="+mn-lt"/>
              </a:rPr>
              <a:t>»</a:t>
            </a:r>
            <a:endParaRPr lang="de-DE" altLang="ru-RU" sz="2800" dirty="0">
              <a:solidFill>
                <a:srgbClr val="606060"/>
              </a:solidFill>
              <a:latin typeface="+mn-lt"/>
            </a:endParaRPr>
          </a:p>
          <a:p>
            <a:pPr algn="ctr" eaLnBrk="1" hangingPunct="1">
              <a:defRPr/>
            </a:pPr>
            <a:endParaRPr lang="de-DE" altLang="ru-RU" sz="2800" dirty="0">
              <a:solidFill>
                <a:srgbClr val="606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79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" y="1055351"/>
            <a:ext cx="4876800" cy="2838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54" y="4417194"/>
            <a:ext cx="48768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48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6941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>
                <a:solidFill>
                  <a:srgbClr val="606060"/>
                </a:solidFill>
                <a:latin typeface="+mn-lt"/>
                <a:cs typeface="Sansation" charset="0"/>
              </a:rPr>
              <a:t>История моего агентства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363" y="925513"/>
            <a:ext cx="2789237" cy="46386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  <a:cs typeface="Sansation Light"/>
              </a:rPr>
              <a:t>Image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tx1"/>
                </a:solidFill>
                <a:cs typeface="Sansation Light"/>
              </a:rPr>
              <a:t>Placeholder</a:t>
            </a:r>
            <a:r>
              <a:rPr lang="de-DE" sz="1400" dirty="0">
                <a:solidFill>
                  <a:schemeClr val="tx1"/>
                </a:solidFill>
                <a:cs typeface="Sansation Light"/>
              </a:rPr>
              <a:t> 1</a:t>
            </a:r>
          </a:p>
        </p:txBody>
      </p:sp>
      <p:sp>
        <p:nvSpPr>
          <p:cNvPr id="18" name="Rechteck 17"/>
          <p:cNvSpPr/>
          <p:nvPr/>
        </p:nvSpPr>
        <p:spPr>
          <a:xfrm>
            <a:off x="3203575" y="925513"/>
            <a:ext cx="2789238" cy="46386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Sansation Light"/>
              </a:rPr>
              <a:t>Минимум 2 раза я думал 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Sansation Light"/>
              </a:rPr>
              <a:t>«пора что-то менять»</a:t>
            </a:r>
            <a:endParaRPr lang="de-DE" sz="1400" dirty="0">
              <a:solidFill>
                <a:schemeClr val="tx1"/>
              </a:solidFill>
              <a:cs typeface="Sansation Light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169025" y="925513"/>
            <a:ext cx="2787650" cy="46386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  <a:cs typeface="Sansation Light"/>
              </a:rPr>
              <a:t>Image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tx1"/>
                </a:solidFill>
                <a:cs typeface="Sansation Light"/>
              </a:rPr>
              <a:t>Placeholder</a:t>
            </a:r>
            <a:r>
              <a:rPr lang="de-DE" sz="1400" dirty="0">
                <a:solidFill>
                  <a:schemeClr val="tx1"/>
                </a:solidFill>
                <a:cs typeface="Sansation Light"/>
              </a:rPr>
              <a:t> 3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44463" y="5661217"/>
            <a:ext cx="1533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200" dirty="0">
                <a:latin typeface="+mn-lt"/>
                <a:cs typeface="Sansation Light" charset="0"/>
              </a:rPr>
              <a:t>Долларовая ипотека</a:t>
            </a:r>
            <a:endParaRPr lang="de-DE" sz="1200" dirty="0">
              <a:latin typeface="+mn-lt"/>
              <a:cs typeface="Sansation Light" charset="0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6050733" y="5575058"/>
            <a:ext cx="19085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200" dirty="0">
                <a:latin typeface="+mn-lt"/>
                <a:cs typeface="Sansation Light" charset="0"/>
              </a:rPr>
              <a:t>Отличный отпуск в Греции</a:t>
            </a:r>
            <a:endParaRPr lang="de-DE" sz="1200" dirty="0">
              <a:latin typeface="+mn-lt"/>
              <a:cs typeface="Sansation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5" y="2398376"/>
            <a:ext cx="2772346" cy="1852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856"/>
          <a:stretch/>
        </p:blipFill>
        <p:spPr>
          <a:xfrm>
            <a:off x="6169024" y="925513"/>
            <a:ext cx="2787649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05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40217" y="40385"/>
            <a:ext cx="34419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altLang="ru-RU" sz="2600" dirty="0">
                <a:solidFill>
                  <a:srgbClr val="606060"/>
                </a:solidFill>
                <a:latin typeface="+mn-lt"/>
              </a:rPr>
              <a:t>Кто пишет материалы?</a:t>
            </a:r>
            <a:endParaRPr lang="de-DE" altLang="ru-RU" sz="2600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601663" y="1802606"/>
            <a:ext cx="49545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sz="1800" dirty="0">
                <a:latin typeface="+mn-lt"/>
              </a:rPr>
              <a:t> Точно не Вы. </a:t>
            </a:r>
            <a:r>
              <a:rPr lang="ru-RU" altLang="ru-RU" dirty="0">
                <a:latin typeface="+mn-lt"/>
              </a:rPr>
              <a:t>И не самый опытный. Поручайте        сотрудникам 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Экономите время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Сможете залезть в голову другому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600768" y="5201444"/>
            <a:ext cx="2435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Ситуация, когда стажера сразу поручают </a:t>
            </a:r>
          </a:p>
          <a:p>
            <a:pPr algn="r"/>
            <a:r>
              <a:rPr lang="ru-RU" altLang="ru-RU" sz="1000" dirty="0">
                <a:latin typeface="+mn-lt"/>
              </a:rPr>
              <a:t>написать инструкцию для всех</a:t>
            </a:r>
          </a:p>
        </p:txBody>
      </p:sp>
      <p:pic>
        <p:nvPicPr>
          <p:cNvPr id="5" name="Picture 2" descr="Hope - Russian Carpet: Daily inspiration. Moodboard. Architecture, art, design, fashion, photograph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748631"/>
            <a:ext cx="2878137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7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9"/>
          <p:cNvSpPr txBox="1">
            <a:spLocks noChangeArrowheads="1"/>
          </p:cNvSpPr>
          <p:nvPr/>
        </p:nvSpPr>
        <p:spPr bwMode="auto">
          <a:xfrm>
            <a:off x="27405" y="86928"/>
            <a:ext cx="4502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rgbClr val="606060"/>
                </a:solidFill>
                <a:latin typeface="+mn-lt"/>
                <a:cs typeface="Sansation" charset="0"/>
              </a:rPr>
              <a:t>Как составлять регламенты?</a:t>
            </a:r>
            <a:endParaRPr lang="de-DE" sz="2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500063" y="1268394"/>
            <a:ext cx="4954587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sz="1800" dirty="0">
                <a:latin typeface="+mn-lt"/>
              </a:rPr>
              <a:t>Самое простое – </a:t>
            </a:r>
            <a:r>
              <a:rPr lang="en-US" altLang="ru-RU" sz="1800" dirty="0">
                <a:latin typeface="+mn-lt"/>
              </a:rPr>
              <a:t>Google Docs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Пишите сразу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Создайте один пункт и заголовок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А вдруг что-то важное упустите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Проверьте по чек-листу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Поощряйте вопросы. Вносите правки в итоге</a:t>
            </a:r>
          </a:p>
          <a:p>
            <a:pPr eaLnBrk="1" hangingPunct="1">
              <a:lnSpc>
                <a:spcPct val="250000"/>
              </a:lnSpc>
              <a:buClr>
                <a:schemeClr val="bg1"/>
              </a:buClr>
              <a:buFontTx/>
              <a:buBlip>
                <a:blip r:embed="rId2"/>
              </a:buBlip>
              <a:defRPr/>
            </a:pPr>
            <a:r>
              <a:rPr lang="ru-RU" altLang="ru-RU" dirty="0">
                <a:latin typeface="+mn-lt"/>
              </a:rPr>
              <a:t> Оглавление и список регламентов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993229" y="5201444"/>
            <a:ext cx="30428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/>
            <a:r>
              <a:rPr lang="ru-RU" altLang="ru-RU" sz="1000" dirty="0">
                <a:latin typeface="+mn-lt"/>
              </a:rPr>
              <a:t>Летучий </a:t>
            </a:r>
            <a:r>
              <a:rPr lang="ru-RU" altLang="ru-RU" sz="1000" dirty="0" err="1">
                <a:latin typeface="+mn-lt"/>
              </a:rPr>
              <a:t>бетмен</a:t>
            </a:r>
            <a:r>
              <a:rPr lang="ru-RU" altLang="ru-RU" sz="1000" dirty="0">
                <a:latin typeface="+mn-lt"/>
              </a:rPr>
              <a:t> прилетел на помочь с регламентом</a:t>
            </a:r>
          </a:p>
        </p:txBody>
      </p:sp>
      <p:pic>
        <p:nvPicPr>
          <p:cNvPr id="6" name="Picture 2" descr="Hope - Russian Carpet: Daily inspiration. Moodboard. Architecture, art, design, fashion, photograph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95" y="1758516"/>
            <a:ext cx="32877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9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15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" y="560534"/>
            <a:ext cx="8872839" cy="531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202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06060"/>
                </a:solidFill>
                <a:latin typeface="+mn-lt"/>
              </a:rPr>
              <a:t>Человек-снежинка</a:t>
            </a:r>
            <a:endParaRPr lang="de-DE" altLang="ru-RU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36339" y="6226461"/>
            <a:ext cx="6592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ru-RU" altLang="ru-RU" sz="1000" dirty="0">
                <a:latin typeface="+mn-lt"/>
              </a:rPr>
              <a:t>Автор термина и идеи – Слава Панкратов. Школа Стратоплан. Хотите учиться менеджменту – рекомендую его школу</a:t>
            </a:r>
          </a:p>
        </p:txBody>
      </p:sp>
    </p:spTree>
    <p:extLst>
      <p:ext uri="{BB962C8B-B14F-4D97-AF65-F5344CB8AC3E}">
        <p14:creationId xmlns:p14="http://schemas.microsoft.com/office/powerpoint/2010/main" val="194153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202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606060"/>
                </a:solidFill>
                <a:latin typeface="+mn-lt"/>
              </a:rPr>
              <a:t>Человек-снежинка</a:t>
            </a:r>
            <a:endParaRPr lang="de-DE" altLang="ru-RU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36339" y="6226461"/>
            <a:ext cx="6592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ru-RU" altLang="ru-RU" sz="1000" dirty="0">
                <a:latin typeface="+mn-lt"/>
              </a:rPr>
              <a:t>Автор термина и идеи – Слава Панкратов. Школа Стратоплан. Хотите учиться менеджменту – рекомендую его школу</a:t>
            </a:r>
          </a:p>
        </p:txBody>
      </p:sp>
      <p:pic>
        <p:nvPicPr>
          <p:cNvPr id="5" name="Content Placeholder 3" descr="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773707"/>
            <a:ext cx="8928638" cy="53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93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ka1">
      <a:dk1>
        <a:srgbClr val="606060"/>
      </a:dk1>
      <a:lt1>
        <a:srgbClr val="FFFFFF"/>
      </a:lt1>
      <a:dk2>
        <a:srgbClr val="606060"/>
      </a:dk2>
      <a:lt2>
        <a:srgbClr val="FFFFFF"/>
      </a:lt2>
      <a:accent1>
        <a:srgbClr val="DEFF00"/>
      </a:accent1>
      <a:accent2>
        <a:srgbClr val="C0FF69"/>
      </a:accent2>
      <a:accent3>
        <a:srgbClr val="DEFFBE"/>
      </a:accent3>
      <a:accent4>
        <a:srgbClr val="FFFF00"/>
      </a:accent4>
      <a:accent5>
        <a:srgbClr val="B6FF00"/>
      </a:accent5>
      <a:accent6>
        <a:srgbClr val="DEFF46"/>
      </a:accent6>
      <a:hlink>
        <a:srgbClr val="969696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ika1">
      <a:dk1>
        <a:srgbClr val="606060"/>
      </a:dk1>
      <a:lt1>
        <a:srgbClr val="FFFFFF"/>
      </a:lt1>
      <a:dk2>
        <a:srgbClr val="606060"/>
      </a:dk2>
      <a:lt2>
        <a:srgbClr val="FFFFFF"/>
      </a:lt2>
      <a:accent1>
        <a:srgbClr val="DEFF00"/>
      </a:accent1>
      <a:accent2>
        <a:srgbClr val="C0FF69"/>
      </a:accent2>
      <a:accent3>
        <a:srgbClr val="DEFFBE"/>
      </a:accent3>
      <a:accent4>
        <a:srgbClr val="FFFF00"/>
      </a:accent4>
      <a:accent5>
        <a:srgbClr val="B6FF00"/>
      </a:accent5>
      <a:accent6>
        <a:srgbClr val="DEFF46"/>
      </a:accent6>
      <a:hlink>
        <a:srgbClr val="969696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Benutzerdefiniert 5">
      <a:dk1>
        <a:srgbClr val="606060"/>
      </a:dk1>
      <a:lt1>
        <a:srgbClr val="FFFFFF"/>
      </a:lt1>
      <a:dk2>
        <a:srgbClr val="606060"/>
      </a:dk2>
      <a:lt2>
        <a:srgbClr val="FFFFFF"/>
      </a:lt2>
      <a:accent1>
        <a:srgbClr val="DEFF00"/>
      </a:accent1>
      <a:accent2>
        <a:srgbClr val="C0FF69"/>
      </a:accent2>
      <a:accent3>
        <a:srgbClr val="DEFFBE"/>
      </a:accent3>
      <a:accent4>
        <a:srgbClr val="FFFF00"/>
      </a:accent4>
      <a:accent5>
        <a:srgbClr val="B6FF00"/>
      </a:accent5>
      <a:accent6>
        <a:srgbClr val="DEFF46"/>
      </a:accent6>
      <a:hlink>
        <a:srgbClr val="5E5E5E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769</Words>
  <Application>Microsoft Office PowerPoint</Application>
  <PresentationFormat>Экран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Jenna Sue</vt:lpstr>
      <vt:lpstr>Sansation</vt:lpstr>
      <vt:lpstr>Sansation Light</vt:lpstr>
      <vt:lpstr>Office-Design</vt:lpstr>
      <vt:lpstr>1_Office-Design</vt:lpstr>
      <vt:lpstr>2_Office-Design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Erg</dc:creator>
  <cp:lastModifiedBy>Алексей Волков</cp:lastModifiedBy>
  <cp:revision>221</cp:revision>
  <dcterms:created xsi:type="dcterms:W3CDTF">2012-03-12T00:42:13Z</dcterms:created>
  <dcterms:modified xsi:type="dcterms:W3CDTF">2017-05-17T12:27:34Z</dcterms:modified>
</cp:coreProperties>
</file>