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  <p:sldMasterId id="2147483792" r:id="rId3"/>
  </p:sldMasterIdLst>
  <p:notesMasterIdLst>
    <p:notesMasterId r:id="rId35"/>
  </p:notesMasterIdLst>
  <p:sldIdLst>
    <p:sldId id="314" r:id="rId4"/>
    <p:sldId id="273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43" r:id="rId19"/>
    <p:sldId id="329" r:id="rId20"/>
    <p:sldId id="330" r:id="rId21"/>
    <p:sldId id="331" r:id="rId22"/>
    <p:sldId id="332" r:id="rId23"/>
    <p:sldId id="333" r:id="rId24"/>
    <p:sldId id="334" r:id="rId25"/>
    <p:sldId id="344" r:id="rId26"/>
    <p:sldId id="335" r:id="rId27"/>
    <p:sldId id="336" r:id="rId28"/>
    <p:sldId id="338" r:id="rId29"/>
    <p:sldId id="339" r:id="rId30"/>
    <p:sldId id="340" r:id="rId31"/>
    <p:sldId id="341" r:id="rId32"/>
    <p:sldId id="342" r:id="rId33"/>
    <p:sldId id="315" r:id="rId3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62B"/>
    <a:srgbClr val="FFC400"/>
    <a:srgbClr val="81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1" autoAdjust="0"/>
    <p:restoredTop sz="96404" autoAdjust="0"/>
  </p:normalViewPr>
  <p:slideViewPr>
    <p:cSldViewPr>
      <p:cViewPr>
        <p:scale>
          <a:sx n="125" d="100"/>
          <a:sy n="125" d="100"/>
        </p:scale>
        <p:origin x="-1288" y="-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yandex_sta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yandex_sta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marker>
            <c:symbol val="none"/>
          </c:marker>
          <c:cat>
            <c:numRef>
              <c:f>Лист1!$A$30:$A$70</c:f>
              <c:numCache>
                <c:formatCode>m/d/yy</c:formatCode>
                <c:ptCount val="41"/>
                <c:pt idx="0">
                  <c:v>42738.0</c:v>
                </c:pt>
                <c:pt idx="1">
                  <c:v>42742.0</c:v>
                </c:pt>
                <c:pt idx="2">
                  <c:v>42745.0</c:v>
                </c:pt>
                <c:pt idx="3">
                  <c:v>42747.0</c:v>
                </c:pt>
                <c:pt idx="4">
                  <c:v>42749.0</c:v>
                </c:pt>
                <c:pt idx="5">
                  <c:v>42751.0</c:v>
                </c:pt>
                <c:pt idx="6">
                  <c:v>42753.0</c:v>
                </c:pt>
                <c:pt idx="7">
                  <c:v>42755.0</c:v>
                </c:pt>
                <c:pt idx="8">
                  <c:v>42758.0</c:v>
                </c:pt>
                <c:pt idx="9">
                  <c:v>42761.0</c:v>
                </c:pt>
                <c:pt idx="10">
                  <c:v>42764.0</c:v>
                </c:pt>
                <c:pt idx="11">
                  <c:v>42766.0</c:v>
                </c:pt>
                <c:pt idx="12">
                  <c:v>42768.0</c:v>
                </c:pt>
                <c:pt idx="13">
                  <c:v>42770.0</c:v>
                </c:pt>
                <c:pt idx="14">
                  <c:v>42772.0</c:v>
                </c:pt>
                <c:pt idx="15">
                  <c:v>42774.0</c:v>
                </c:pt>
                <c:pt idx="16">
                  <c:v>42776.0</c:v>
                </c:pt>
                <c:pt idx="17">
                  <c:v>42778.0</c:v>
                </c:pt>
                <c:pt idx="18">
                  <c:v>42781.0</c:v>
                </c:pt>
                <c:pt idx="19">
                  <c:v>42783.0</c:v>
                </c:pt>
                <c:pt idx="20">
                  <c:v>42786.0</c:v>
                </c:pt>
                <c:pt idx="21">
                  <c:v>42788.0</c:v>
                </c:pt>
                <c:pt idx="22">
                  <c:v>42790.0</c:v>
                </c:pt>
                <c:pt idx="23">
                  <c:v>42792.0</c:v>
                </c:pt>
                <c:pt idx="24">
                  <c:v>42794.0</c:v>
                </c:pt>
                <c:pt idx="25">
                  <c:v>42796.0</c:v>
                </c:pt>
                <c:pt idx="26">
                  <c:v>42799.0</c:v>
                </c:pt>
                <c:pt idx="27">
                  <c:v>42800.0</c:v>
                </c:pt>
                <c:pt idx="28">
                  <c:v>42803.0</c:v>
                </c:pt>
                <c:pt idx="29">
                  <c:v>42806.0</c:v>
                </c:pt>
                <c:pt idx="30">
                  <c:v>42808.0</c:v>
                </c:pt>
                <c:pt idx="31">
                  <c:v>42811.0</c:v>
                </c:pt>
                <c:pt idx="32">
                  <c:v>42814.0</c:v>
                </c:pt>
                <c:pt idx="33">
                  <c:v>42816.0</c:v>
                </c:pt>
                <c:pt idx="34">
                  <c:v>42818.0</c:v>
                </c:pt>
                <c:pt idx="35">
                  <c:v>42821.0</c:v>
                </c:pt>
                <c:pt idx="36">
                  <c:v>42823.0</c:v>
                </c:pt>
                <c:pt idx="37">
                  <c:v>42825.0</c:v>
                </c:pt>
                <c:pt idx="38">
                  <c:v>42827.0</c:v>
                </c:pt>
                <c:pt idx="39">
                  <c:v>42829.0</c:v>
                </c:pt>
                <c:pt idx="40">
                  <c:v>42831.0</c:v>
                </c:pt>
              </c:numCache>
            </c:numRef>
          </c:cat>
          <c:val>
            <c:numRef>
              <c:f>Лист1!$D$30:$D$70</c:f>
              <c:numCache>
                <c:formatCode>General</c:formatCode>
                <c:ptCount val="41"/>
                <c:pt idx="0">
                  <c:v>34.18041666666658</c:v>
                </c:pt>
                <c:pt idx="1">
                  <c:v>34.1815166666666</c:v>
                </c:pt>
                <c:pt idx="2">
                  <c:v>32.06671666666664</c:v>
                </c:pt>
                <c:pt idx="3">
                  <c:v>31.34336666666666</c:v>
                </c:pt>
                <c:pt idx="4">
                  <c:v>31.95261666666666</c:v>
                </c:pt>
                <c:pt idx="5">
                  <c:v>29.68146666666667</c:v>
                </c:pt>
                <c:pt idx="6">
                  <c:v>28.39578333333326</c:v>
                </c:pt>
                <c:pt idx="7">
                  <c:v>28.03545</c:v>
                </c:pt>
                <c:pt idx="8">
                  <c:v>29.0582</c:v>
                </c:pt>
                <c:pt idx="9">
                  <c:v>28.35038333333332</c:v>
                </c:pt>
                <c:pt idx="10">
                  <c:v>28.50778333333328</c:v>
                </c:pt>
                <c:pt idx="11">
                  <c:v>31.74426666666666</c:v>
                </c:pt>
                <c:pt idx="12">
                  <c:v>35.07618333333333</c:v>
                </c:pt>
                <c:pt idx="13">
                  <c:v>36.49868333333333</c:v>
                </c:pt>
                <c:pt idx="14">
                  <c:v>37.58163333333329</c:v>
                </c:pt>
                <c:pt idx="15">
                  <c:v>38.86065000000001</c:v>
                </c:pt>
                <c:pt idx="16">
                  <c:v>39.72333333333333</c:v>
                </c:pt>
                <c:pt idx="17">
                  <c:v>39.35393333333332</c:v>
                </c:pt>
                <c:pt idx="18">
                  <c:v>38.33425</c:v>
                </c:pt>
                <c:pt idx="19">
                  <c:v>37.81848333333326</c:v>
                </c:pt>
                <c:pt idx="20">
                  <c:v>37.92285</c:v>
                </c:pt>
                <c:pt idx="21">
                  <c:v>37.59228333333333</c:v>
                </c:pt>
                <c:pt idx="22">
                  <c:v>36.68423333333334</c:v>
                </c:pt>
                <c:pt idx="23">
                  <c:v>36.3512666666665</c:v>
                </c:pt>
                <c:pt idx="24">
                  <c:v>36.83376666666654</c:v>
                </c:pt>
                <c:pt idx="25">
                  <c:v>35.1601</c:v>
                </c:pt>
                <c:pt idx="26">
                  <c:v>30.14325</c:v>
                </c:pt>
                <c:pt idx="27">
                  <c:v>28.96798333333328</c:v>
                </c:pt>
                <c:pt idx="28">
                  <c:v>27.97716666666667</c:v>
                </c:pt>
                <c:pt idx="29">
                  <c:v>27.48</c:v>
                </c:pt>
                <c:pt idx="30">
                  <c:v>24.76873333333326</c:v>
                </c:pt>
                <c:pt idx="31">
                  <c:v>23.45658333333326</c:v>
                </c:pt>
                <c:pt idx="32">
                  <c:v>26.49756666666666</c:v>
                </c:pt>
                <c:pt idx="33">
                  <c:v>27.81651666666666</c:v>
                </c:pt>
                <c:pt idx="34">
                  <c:v>29.69548333333327</c:v>
                </c:pt>
                <c:pt idx="35">
                  <c:v>31.0482</c:v>
                </c:pt>
                <c:pt idx="36">
                  <c:v>31.97705</c:v>
                </c:pt>
                <c:pt idx="37">
                  <c:v>30.07711666666667</c:v>
                </c:pt>
                <c:pt idx="38">
                  <c:v>28.0333</c:v>
                </c:pt>
                <c:pt idx="39">
                  <c:v>27.35715</c:v>
                </c:pt>
                <c:pt idx="40">
                  <c:v>28.01945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6557720"/>
        <c:axId val="-2086226968"/>
      </c:lineChart>
      <c:dateAx>
        <c:axId val="-2086557720"/>
        <c:scaling>
          <c:orientation val="minMax"/>
        </c:scaling>
        <c:delete val="0"/>
        <c:axPos val="b"/>
        <c:numFmt formatCode="m/d/yy" sourceLinked="0"/>
        <c:majorTickMark val="out"/>
        <c:minorTickMark val="none"/>
        <c:tickLblPos val="nextTo"/>
        <c:crossAx val="-2086226968"/>
        <c:crosses val="autoZero"/>
        <c:auto val="1"/>
        <c:lblOffset val="100"/>
        <c:baseTimeUnit val="days"/>
      </c:dateAx>
      <c:valAx>
        <c:axId val="-2086226968"/>
        <c:scaling>
          <c:orientation val="minMax"/>
          <c:min val="1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6557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Лист1!$H$51:$H$63</c:f>
              <c:numCache>
                <c:formatCode>m/d/yy</c:formatCode>
                <c:ptCount val="13"/>
                <c:pt idx="0">
                  <c:v>42742.0</c:v>
                </c:pt>
                <c:pt idx="1">
                  <c:v>42749.0</c:v>
                </c:pt>
                <c:pt idx="2">
                  <c:v>42756.0</c:v>
                </c:pt>
                <c:pt idx="3">
                  <c:v>42763.0</c:v>
                </c:pt>
                <c:pt idx="4">
                  <c:v>42770.0</c:v>
                </c:pt>
                <c:pt idx="5">
                  <c:v>42777.0</c:v>
                </c:pt>
                <c:pt idx="6">
                  <c:v>42784.0</c:v>
                </c:pt>
                <c:pt idx="7">
                  <c:v>42791.0</c:v>
                </c:pt>
                <c:pt idx="8">
                  <c:v>42798.0</c:v>
                </c:pt>
                <c:pt idx="9">
                  <c:v>42805.0</c:v>
                </c:pt>
                <c:pt idx="10">
                  <c:v>42812.0</c:v>
                </c:pt>
                <c:pt idx="11">
                  <c:v>42819.0</c:v>
                </c:pt>
                <c:pt idx="12">
                  <c:v>42826.0</c:v>
                </c:pt>
              </c:numCache>
            </c:numRef>
          </c:cat>
          <c:val>
            <c:numRef>
              <c:f>Лист1!$I$51:$I$63</c:f>
              <c:numCache>
                <c:formatCode>General</c:formatCode>
                <c:ptCount val="13"/>
                <c:pt idx="0">
                  <c:v>24055.0</c:v>
                </c:pt>
                <c:pt idx="1">
                  <c:v>32500.0</c:v>
                </c:pt>
                <c:pt idx="2">
                  <c:v>33115.0</c:v>
                </c:pt>
                <c:pt idx="3">
                  <c:v>32962.0</c:v>
                </c:pt>
                <c:pt idx="4">
                  <c:v>35835.0</c:v>
                </c:pt>
                <c:pt idx="5">
                  <c:v>35621.0</c:v>
                </c:pt>
                <c:pt idx="6">
                  <c:v>35778.0</c:v>
                </c:pt>
                <c:pt idx="7">
                  <c:v>31435.0</c:v>
                </c:pt>
                <c:pt idx="8">
                  <c:v>30436.0</c:v>
                </c:pt>
                <c:pt idx="9">
                  <c:v>26000.0</c:v>
                </c:pt>
                <c:pt idx="10">
                  <c:v>27432.0</c:v>
                </c:pt>
                <c:pt idx="11">
                  <c:v>29009.0</c:v>
                </c:pt>
                <c:pt idx="12">
                  <c:v>28017.0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0737640"/>
        <c:axId val="-2082943176"/>
      </c:lineChart>
      <c:dateAx>
        <c:axId val="-2080737640"/>
        <c:scaling>
          <c:orientation val="minMax"/>
        </c:scaling>
        <c:delete val="0"/>
        <c:axPos val="b"/>
        <c:numFmt formatCode="m/d/yy" sourceLinked="0"/>
        <c:majorTickMark val="out"/>
        <c:minorTickMark val="none"/>
        <c:tickLblPos val="nextTo"/>
        <c:crossAx val="-2082943176"/>
        <c:crosses val="autoZero"/>
        <c:auto val="1"/>
        <c:lblOffset val="100"/>
        <c:baseTimeUnit val="days"/>
      </c:dateAx>
      <c:valAx>
        <c:axId val="-2082943176"/>
        <c:scaling>
          <c:orientation val="minMax"/>
          <c:min val="20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0737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C5E2C-41E1-425B-8CAF-C2B5D95824DA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ACDC-78C0-4336-9504-1137213AC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0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ACDC-78C0-4336-9504-1137213AC1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3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0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8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0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5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0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91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87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68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7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1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1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30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66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18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0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35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35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17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85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4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64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99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74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18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0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8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6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0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2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3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3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710D-5994-49FA-B623-BA0FF320D6D4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3ED6-6C2C-4A78-A78A-403A6A9F4B02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56610"/>
            <a:ext cx="584460" cy="5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E432-A4D9-3341-B790-EE3BB3EFE385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B6BCC-4190-CD44-AA28-CC418078A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6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1288-AD83-8E44-8607-1D1CA8B7B4F3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EFAF3-DBFF-A647-807E-8CBDE13F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1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2" y="0"/>
            <a:ext cx="9160963" cy="5143500"/>
          </a:xfrm>
        </p:spPr>
      </p:pic>
      <p:sp>
        <p:nvSpPr>
          <p:cNvPr id="6" name="Прямоугольник 5"/>
          <p:cNvSpPr/>
          <p:nvPr/>
        </p:nvSpPr>
        <p:spPr>
          <a:xfrm>
            <a:off x="4479663" y="2387084"/>
            <a:ext cx="1846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alt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79" y="1246294"/>
            <a:ext cx="9144000" cy="143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dirty="0">
                <a:solidFill>
                  <a:schemeClr val="bg1"/>
                </a:solidFill>
                <a:latin typeface="Calibri" panose="020F0502020204030204" pitchFamily="34" charset="0"/>
              </a:rPr>
              <a:t>Метрики и сценарии работы с анализом видимости проектов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" y="2830251"/>
            <a:ext cx="9143620" cy="1200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Станислав Поломарь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webit</a:t>
            </a:r>
            <a:r>
              <a:rPr lang="en-US" alt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/ 4seo.work</a:t>
            </a:r>
            <a:endParaRPr lang="ru-RU" alt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9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Пример №2:</a:t>
            </a:r>
            <a:r>
              <a:rPr lang="ru-RU" sz="20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Метрики видимости и трафик по 3м категориям</a:t>
            </a: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 smtClean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Расчет:</a:t>
            </a:r>
          </a:p>
          <a:p>
            <a:pPr>
              <a:defRPr/>
            </a:pP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Исходя из уровня нашего проекта и ассортимента, а также успешных сегментов сайта, оцениваем достижимый уровень в 60% % «WS» ТОП10, либо 35% % </a:t>
            </a:r>
            <a:r>
              <a:rPr lang="ru-RU" sz="20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PTraf</a:t>
            </a: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max</a:t>
            </a: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b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Далее определяем пропорциональный прирост</a:t>
            </a: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Примеры использования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54687"/>
              </p:ext>
            </p:extLst>
          </p:nvPr>
        </p:nvGraphicFramePr>
        <p:xfrm>
          <a:off x="143011" y="1707654"/>
          <a:ext cx="9000989" cy="1653302"/>
        </p:xfrm>
        <a:graphic>
          <a:graphicData uri="http://schemas.openxmlformats.org/drawingml/2006/table">
            <a:tbl>
              <a:tblPr/>
              <a:tblGrid>
                <a:gridCol w="861656"/>
                <a:gridCol w="861656"/>
                <a:gridCol w="861656"/>
                <a:gridCol w="861656"/>
                <a:gridCol w="861656"/>
                <a:gridCol w="1308334"/>
                <a:gridCol w="653590"/>
                <a:gridCol w="1007473"/>
                <a:gridCol w="861656"/>
                <a:gridCol w="861656"/>
              </a:tblGrid>
              <a:tr h="596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Категория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Запросов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"WS"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%ТОП100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Tраф. Yandex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Доп. траф.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Доп. траф.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46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К1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3493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1169128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4506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24945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39795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5325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К2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2230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760248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9785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53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К3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1191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523639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5714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999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5238</a:t>
                      </a:r>
                    </a:p>
                  </a:txBody>
                  <a:tcPr marL="12120" marR="12120" marT="12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3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Пример №3:</a:t>
            </a:r>
            <a:r>
              <a:rPr lang="ru-RU" sz="20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Метрики видимости (абсолютные) для 3х конкурентов</a:t>
            </a: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 smtClean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Что можно про них сказать:</a:t>
            </a:r>
          </a:p>
          <a:p>
            <a:pPr>
              <a:defRPr/>
            </a:pP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С1 = хорошо висит по НЧ, проверить структурную и шаблонную оптимизацию</a:t>
            </a:r>
          </a:p>
          <a:p>
            <a:pPr>
              <a:defRPr/>
            </a:pP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С2 = хорошо висит по всему, проверить максимум полезного</a:t>
            </a:r>
            <a:b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С3 = немного запросов, но большой </a:t>
            </a:r>
            <a:r>
              <a:rPr lang="ru-RU" sz="20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PTraf</a:t>
            </a: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т.е. по частотным запросам висит высоко в ТОП10, разобрать соответствующие </a:t>
            </a: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документы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Примеры использования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13194"/>
              </p:ext>
            </p:extLst>
          </p:nvPr>
        </p:nvGraphicFramePr>
        <p:xfrm>
          <a:off x="755576" y="1707654"/>
          <a:ext cx="4608511" cy="1356856"/>
        </p:xfrm>
        <a:graphic>
          <a:graphicData uri="http://schemas.openxmlformats.org/drawingml/2006/table">
            <a:tbl>
              <a:tblPr/>
              <a:tblGrid>
                <a:gridCol w="1069833"/>
                <a:gridCol w="1069833"/>
                <a:gridCol w="1399012"/>
                <a:gridCol w="1069833"/>
              </a:tblGrid>
              <a:tr h="492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Сайт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ТОП 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"WS" в 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PTraf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74935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504579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12145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373954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38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Рекомендуется делать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такие типы сегментов</a:t>
            </a:r>
          </a:p>
          <a:p>
            <a:pPr>
              <a:defRPr/>
            </a:pPr>
            <a:endParaRPr lang="ru-RU" sz="2400" b="1" dirty="0">
              <a:solidFill>
                <a:schemeClr val="bg1">
                  <a:lumMod val="5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400" b="1" dirty="0">
              <a:solidFill>
                <a:schemeClr val="bg1">
                  <a:lumMod val="5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400" b="1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400" b="1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400" b="1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400" b="1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Комбинируется как с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«классическими» категориями </a:t>
            </a: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проекта, так и друг с другом.</a:t>
            </a: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Сегментация семантики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78341"/>
              </p:ext>
            </p:extLst>
          </p:nvPr>
        </p:nvGraphicFramePr>
        <p:xfrm>
          <a:off x="611560" y="1419622"/>
          <a:ext cx="6880388" cy="2486660"/>
        </p:xfrm>
        <a:graphic>
          <a:graphicData uri="http://schemas.openxmlformats.org/drawingml/2006/table">
            <a:tbl>
              <a:tblPr/>
              <a:tblGrid>
                <a:gridCol w="2002501"/>
                <a:gridCol w="4877887"/>
              </a:tblGrid>
              <a:tr h="492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Тип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Расшифровка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руппа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документов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Набор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документов, объединенных типом содержания или построения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Группа документов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Объединенных бизнес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требованием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Выборка запросов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Набор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документов, объединенных типом или строением структуры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Группа / выборка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Набор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документов / запросов, объединенных изменениями по ним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07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Пример №1: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Выборки запросов по типам содержания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Что можно про них сказать:</a:t>
            </a:r>
          </a:p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Москва / без – присмотреться к запросам с Москва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купить / цена </a:t>
            </a: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–  </a:t>
            </a: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сравнить с ранжированием всего сайта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бренды – разбираться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Примеры использования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53872"/>
              </p:ext>
            </p:extLst>
          </p:nvPr>
        </p:nvGraphicFramePr>
        <p:xfrm>
          <a:off x="251520" y="1707654"/>
          <a:ext cx="8424934" cy="1656186"/>
        </p:xfrm>
        <a:graphic>
          <a:graphicData uri="http://schemas.openxmlformats.org/drawingml/2006/table">
            <a:tbl>
              <a:tblPr/>
              <a:tblGrid>
                <a:gridCol w="1148855"/>
                <a:gridCol w="995674"/>
                <a:gridCol w="1256081"/>
                <a:gridCol w="1256081"/>
                <a:gridCol w="1256081"/>
                <a:gridCol w="1468367"/>
                <a:gridCol w="1043795"/>
              </a:tblGrid>
              <a:tr h="276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Выборка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Запросов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"WS"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 Москва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21526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15055832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86,68%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Бренды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922371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64,37%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купить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8245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1741184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94,13%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Москва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148284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88,39%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333436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37,71%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21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Пример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№2: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Выборки запросов по типам содержания + документов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 smtClean="0">
              <a:solidFill>
                <a:srgbClr val="7F7F7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Что стоит разобрать:</a:t>
            </a:r>
            <a:endParaRPr lang="ru-RU" sz="2000" dirty="0">
              <a:solidFill>
                <a:srgbClr val="7F7F7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Оптимизация карточек – как «купить», так и в целом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Оптимизация и качество содержания страниц про отзывы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Примеры использования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95167"/>
              </p:ext>
            </p:extLst>
          </p:nvPr>
        </p:nvGraphicFramePr>
        <p:xfrm>
          <a:off x="395536" y="1779662"/>
          <a:ext cx="8424935" cy="1795780"/>
        </p:xfrm>
        <a:graphic>
          <a:graphicData uri="http://schemas.openxmlformats.org/drawingml/2006/table">
            <a:tbl>
              <a:tblPr/>
              <a:tblGrid>
                <a:gridCol w="2524545"/>
                <a:gridCol w="954043"/>
                <a:gridCol w="1203562"/>
                <a:gridCol w="1203562"/>
                <a:gridCol w="1459104"/>
                <a:gridCol w="1080119"/>
              </a:tblGrid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Выборка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"WS"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карточки в наличии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787783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50,47%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90,39%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купить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2289744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91,10%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54,73%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купить карточки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135280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91,26%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купить листинги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2154464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55,11%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91,06%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56,24%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отзывы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77094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44,35%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97,60%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37,13%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348057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62,50%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65,46%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29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Пример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№3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Группы документов по типам + структуре содержания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Группы </a:t>
            </a: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документов по </a:t>
            </a: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бизнес направлениям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 smtClean="0">
              <a:solidFill>
                <a:srgbClr val="7F7F7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Примеры использования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45305"/>
              </p:ext>
            </p:extLst>
          </p:nvPr>
        </p:nvGraphicFramePr>
        <p:xfrm>
          <a:off x="467545" y="1635645"/>
          <a:ext cx="7416824" cy="1440160"/>
        </p:xfrm>
        <a:graphic>
          <a:graphicData uri="http://schemas.openxmlformats.org/drawingml/2006/table">
            <a:tbl>
              <a:tblPr/>
              <a:tblGrid>
                <a:gridCol w="2222462"/>
                <a:gridCol w="839884"/>
                <a:gridCol w="1059547"/>
                <a:gridCol w="1059547"/>
                <a:gridCol w="1334274"/>
                <a:gridCol w="901110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"WS"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карточки в наличии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763443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90,27%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31,34%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листинги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8743191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51,46%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85,56%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26,90%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есть текст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7560739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52,19%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85,51%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55,20%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шаблон. текст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1216454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49,68%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86,09%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405157"/>
              </p:ext>
            </p:extLst>
          </p:nvPr>
        </p:nvGraphicFramePr>
        <p:xfrm>
          <a:off x="503039" y="3507855"/>
          <a:ext cx="8173418" cy="1296145"/>
        </p:xfrm>
        <a:graphic>
          <a:graphicData uri="http://schemas.openxmlformats.org/drawingml/2006/table">
            <a:tbl>
              <a:tblPr/>
              <a:tblGrid>
                <a:gridCol w="2186358"/>
                <a:gridCol w="826240"/>
                <a:gridCol w="1042333"/>
                <a:gridCol w="1042333"/>
                <a:gridCol w="1296561"/>
                <a:gridCol w="851662"/>
                <a:gridCol w="927931"/>
              </a:tblGrid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"WS"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Траф. ПС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Московская область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89,76%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62,24%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Мытищи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14029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69,17%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Химки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11743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82,35%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Красногорск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11135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81,48%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85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Пример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№4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Группы документов / запросов по типам изменений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2000" dirty="0" smtClean="0">
              <a:solidFill>
                <a:srgbClr val="7F7F7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Примеры использования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85146"/>
              </p:ext>
            </p:extLst>
          </p:nvPr>
        </p:nvGraphicFramePr>
        <p:xfrm>
          <a:off x="683569" y="1707654"/>
          <a:ext cx="7344815" cy="1080120"/>
        </p:xfrm>
        <a:graphic>
          <a:graphicData uri="http://schemas.openxmlformats.org/drawingml/2006/table">
            <a:tbl>
              <a:tblPr/>
              <a:tblGrid>
                <a:gridCol w="2216329"/>
                <a:gridCol w="837566"/>
                <a:gridCol w="1056623"/>
                <a:gridCol w="1056623"/>
                <a:gridCol w="1314335"/>
                <a:gridCol w="863339"/>
              </a:tblGrid>
              <a:tr h="270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Выборка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"WS"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изменили тексты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116060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97,59%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55,32%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было текстов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99,43%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58,93%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Убрали текст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14039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12364"/>
              </p:ext>
            </p:extLst>
          </p:nvPr>
        </p:nvGraphicFramePr>
        <p:xfrm>
          <a:off x="683568" y="2931789"/>
          <a:ext cx="8352929" cy="2052320"/>
        </p:xfrm>
        <a:graphic>
          <a:graphicData uri="http://schemas.openxmlformats.org/drawingml/2006/table">
            <a:tbl>
              <a:tblPr/>
              <a:tblGrid>
                <a:gridCol w="2234376"/>
                <a:gridCol w="844386"/>
                <a:gridCol w="1065226"/>
                <a:gridCol w="1065226"/>
                <a:gridCol w="1325037"/>
                <a:gridCol w="870367"/>
                <a:gridCol w="948311"/>
              </a:tblGrid>
              <a:tr h="23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"WS"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Траф. ПС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изм. текста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30,97%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84,07%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перенесли на теги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11607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71,96%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97,20%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42,58%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правка шаблона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1216454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49,68%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86,09%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196674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локальные правки текста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222576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42,81%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95,40%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новые h1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101063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88,71%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29,59%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новые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тайтлы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175198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90,45%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новые тексты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47350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81,99%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46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проблемы</a:t>
            </a:r>
          </a:p>
          <a:p>
            <a:pPr marL="457200" indent="-457200">
              <a:buAutoNum type="arabicPeriod"/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Рваный характер динамики метрик</a:t>
            </a:r>
          </a:p>
          <a:p>
            <a:pPr marL="457200" indent="-457200">
              <a:buAutoNum type="arabicPeriod"/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Нельзя сравнить любые 2 точки</a:t>
            </a:r>
          </a:p>
          <a:p>
            <a:pPr>
              <a:defRPr/>
            </a:pP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Пример. Изменение </a:t>
            </a: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% </a:t>
            </a:r>
            <a:r>
              <a:rPr lang="en-US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PTraf</a:t>
            </a: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err="1" smtClean="0">
                <a:solidFill>
                  <a:srgbClr val="800000"/>
                </a:solidFill>
              </a:rPr>
              <a:t>Яндекс.Бандит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4" name="Изображение 3" descr="Снимок экрана 2017-04-07 в 1.35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19784"/>
            <a:ext cx="4968552" cy="20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Пути решения</a:t>
            </a:r>
          </a:p>
          <a:p>
            <a:pPr marL="457200" indent="-457200">
              <a:buAutoNum type="arabicPeriod"/>
              <a:defRPr/>
            </a:pP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Сравниваем точки в одной «фазе» - взлет/взлет или падение/падение</a:t>
            </a:r>
          </a:p>
          <a:p>
            <a:pPr marL="457200" indent="-457200">
              <a:buAutoNum type="arabicPeriod"/>
              <a:defRPr/>
            </a:pP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Сглаживаем линии видимости</a:t>
            </a: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Расчет:</a:t>
            </a:r>
            <a:r>
              <a:rPr lang="ru-RU" sz="20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1ый </a:t>
            </a: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этап.</a:t>
            </a:r>
            <a:b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Считаем </a:t>
            </a: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среднее по текущей точке + 2 предыдущие</a:t>
            </a: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2ой этап.</a:t>
            </a:r>
            <a:b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Считаем уже по данным 1го этапа среднее по текущей точке + предыдущая.</a:t>
            </a: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err="1" smtClean="0">
                <a:solidFill>
                  <a:srgbClr val="800000"/>
                </a:solidFill>
              </a:rPr>
              <a:t>Яндекс.Бандит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7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Пример сглаживания (%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“WS”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ТОП10)</a:t>
            </a: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1ый этап – красная, 2ой этап – зеленая линии</a:t>
            </a:r>
          </a:p>
          <a:p>
            <a:pPr>
              <a:defRPr/>
            </a:pP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err="1" smtClean="0">
                <a:solidFill>
                  <a:srgbClr val="800000"/>
                </a:solidFill>
              </a:rPr>
              <a:t>Яндекс.Бандит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6" name="Изображение 5" descr="Снимок экрана 2017-04-07 в 8.33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7654"/>
            <a:ext cx="7164288" cy="28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0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группы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% ТОП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% спрос в ТОП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Прогнозируемый трафик</a:t>
            </a:r>
          </a:p>
          <a:p>
            <a:pPr marL="457200" indent="-457200">
              <a:buFontTx/>
              <a:buAutoNum type="arabicPeriod"/>
              <a:defRPr/>
            </a:pPr>
            <a:endParaRPr lang="ru-RU" sz="2400" dirty="0">
              <a:solidFill>
                <a:schemeClr val="bg1">
                  <a:lumMod val="5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Применимо к:</a:t>
            </a:r>
          </a:p>
          <a:p>
            <a:pPr marL="457200" indent="-457200">
              <a:buAutoNum type="arabicPeriod"/>
              <a:defRPr/>
            </a:pPr>
            <a:r>
              <a:rPr lang="ru-RU" sz="2400" dirty="0" smtClean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Весь сайт</a:t>
            </a:r>
          </a:p>
          <a:p>
            <a:pPr marL="457200" indent="-457200">
              <a:buAutoNum type="arabicPeriod"/>
              <a:defRPr/>
            </a:pPr>
            <a:r>
              <a:rPr lang="ru-RU" sz="2400" dirty="0" smtClean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Группы документов</a:t>
            </a:r>
          </a:p>
          <a:p>
            <a:pPr marL="457200" indent="-457200">
              <a:buAutoNum type="arabicPeriod"/>
              <a:defRPr/>
            </a:pPr>
            <a:r>
              <a:rPr lang="ru-RU" sz="2400" dirty="0" smtClean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Выборки запросов</a:t>
            </a:r>
          </a:p>
          <a:p>
            <a:pPr marL="457200" indent="-457200">
              <a:buAutoNum type="arabicPeriod"/>
              <a:defRPr/>
            </a:pPr>
            <a:r>
              <a:rPr lang="ru-RU" sz="2400" dirty="0" smtClean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Документы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Метрики видимости</a:t>
            </a:r>
            <a:endParaRPr lang="ru-RU" sz="2800" b="1" dirty="0">
              <a:solidFill>
                <a:srgbClr val="800000"/>
              </a:solidFill>
              <a:ea typeface="Open Sans" panose="020B0606030504020204" pitchFamily="34" charset="0"/>
              <a:cs typeface="Open Sans" panose="020B0606030504020204" pitchFamily="34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9824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Пример сглаживания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 наложением трафика</a:t>
            </a:r>
          </a:p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1ый график </a:t>
            </a: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видимость, 2ой – трафик Яндекс по неделям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b="1" dirty="0">
              <a:solidFill>
                <a:schemeClr val="bg1">
                  <a:lumMod val="5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err="1" smtClean="0">
                <a:solidFill>
                  <a:srgbClr val="800000"/>
                </a:solidFill>
              </a:rPr>
              <a:t>Яндекс.Бандит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879835"/>
              </p:ext>
            </p:extLst>
          </p:nvPr>
        </p:nvGraphicFramePr>
        <p:xfrm>
          <a:off x="683568" y="1635646"/>
          <a:ext cx="7834040" cy="187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619658"/>
              </p:ext>
            </p:extLst>
          </p:nvPr>
        </p:nvGraphicFramePr>
        <p:xfrm>
          <a:off x="683568" y="3363838"/>
          <a:ext cx="8024664" cy="184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770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этапы</a:t>
            </a:r>
            <a:endParaRPr lang="ru-RU" sz="2000" b="1" dirty="0">
              <a:solidFill>
                <a:schemeClr val="bg1">
                  <a:lumMod val="5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Весь сайт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Важные категории по спрос / трафик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Сравнение Яндекс / Гугл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Характерные группы и выборки по типам содержания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Характерные группы и выборки по типа работ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Локализация по документам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Выделение запросов с аномальными падениями</a:t>
            </a:r>
          </a:p>
          <a:p>
            <a:pPr marL="457200" indent="-457200">
              <a:buAutoNum type="arabicPeriod"/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принципы</a:t>
            </a:r>
            <a:endParaRPr lang="ru-RU" sz="2000" b="1" dirty="0">
              <a:solidFill>
                <a:schemeClr val="bg1">
                  <a:lumMod val="5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Сравнивать движение по сегментам с весь сайт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Сравнивать движение по сегментам между собой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Учитывать «вес» для оптимизации время-затрат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Анализ изменений видимости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9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Документов упало </a:t>
            </a: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/ выросло</a:t>
            </a:r>
            <a:b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Изменение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метрик % ТОП 10, % </a:t>
            </a: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“WS”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ТОП10 на </a:t>
            </a: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&lt;&gt; -1% / +1%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400" dirty="0">
                <a:solidFill>
                  <a:srgbClr val="1A662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dirty="0">
                <a:solidFill>
                  <a:srgbClr val="1A662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400" b="1" dirty="0" smtClean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Документов упало важных</a:t>
            </a:r>
            <a:r>
              <a:rPr lang="ru-RU" sz="2400" b="1" dirty="0">
                <a:solidFill>
                  <a:srgbClr val="1A662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b="1" dirty="0">
                <a:solidFill>
                  <a:srgbClr val="1A662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Условие выше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+ трафик от интересного </a:t>
            </a: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уровня</a:t>
            </a: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(~</a:t>
            </a: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% от сайта)</a:t>
            </a: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Документов упало критично</a:t>
            </a: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Условия выше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плюс значение % ТОП 10 сейчас до 1%.</a:t>
            </a:r>
          </a:p>
          <a:p>
            <a:pPr>
              <a:defRPr/>
            </a:pPr>
            <a:endParaRPr lang="ru-RU" sz="2400" dirty="0">
              <a:solidFill>
                <a:srgbClr val="1A662B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Анализ изменений видимости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3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Сайт – Категории – Сегменты </a:t>
            </a:r>
            <a:endParaRPr lang="ru-RU" sz="2400" dirty="0">
              <a:solidFill>
                <a:srgbClr val="1A662B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Примеры использования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980739"/>
              </p:ext>
            </p:extLst>
          </p:nvPr>
        </p:nvGraphicFramePr>
        <p:xfrm>
          <a:off x="107504" y="1923678"/>
          <a:ext cx="8928991" cy="1800200"/>
        </p:xfrm>
        <a:graphic>
          <a:graphicData uri="http://schemas.openxmlformats.org/drawingml/2006/table">
            <a:tbl>
              <a:tblPr/>
              <a:tblGrid>
                <a:gridCol w="1385925"/>
                <a:gridCol w="738403"/>
                <a:gridCol w="738403"/>
                <a:gridCol w="1079203"/>
                <a:gridCol w="1158723"/>
                <a:gridCol w="1374565"/>
                <a:gridCol w="738403"/>
                <a:gridCol w="976963"/>
                <a:gridCol w="738403"/>
              </a:tblGrid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Категория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"WS"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 изм.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WS”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изм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 изм.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Траф. ПС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К1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1043960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11,41%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2,35%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5,74%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2,33%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2898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К2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545178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52,34%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-16,68%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19,34%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-34,91%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5,11%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-5,27%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1486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К3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375722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36,15%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-3,71%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27,84%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-2,13%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10,08%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14340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К4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227528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60,36%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-5,32%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39,01%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-5,43%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11,02%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-0,06%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1337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К5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210681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85,31%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-3,64%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48,45%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-5,96%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22,80%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-0,48%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42442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К6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121464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-0,21%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-0,03%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-0,01%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К7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106335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85,63%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-5,63%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70,33%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-11,51%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28,76%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0,94%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29254</a:t>
                      </a:r>
                    </a:p>
                  </a:txBody>
                  <a:tcPr marL="10470" marR="10470" marT="104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12221"/>
              </p:ext>
            </p:extLst>
          </p:nvPr>
        </p:nvGraphicFramePr>
        <p:xfrm>
          <a:off x="107504" y="3939902"/>
          <a:ext cx="8928991" cy="1008111"/>
        </p:xfrm>
        <a:graphic>
          <a:graphicData uri="http://schemas.openxmlformats.org/drawingml/2006/table">
            <a:tbl>
              <a:tblPr/>
              <a:tblGrid>
                <a:gridCol w="1510869"/>
                <a:gridCol w="804972"/>
                <a:gridCol w="804972"/>
                <a:gridCol w="1176496"/>
                <a:gridCol w="1263186"/>
                <a:gridCol w="1498485"/>
                <a:gridCol w="804972"/>
                <a:gridCol w="1065039"/>
              </a:tblGrid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Выборка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"WS"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 изм.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изм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 изм.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переписали текст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17872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36,84%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-26,32%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30,88%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-8,87%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13,34%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удалили текст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80095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54,43%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-4,43%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35,33%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-1,76%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11,08%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3,34%</a:t>
                      </a:r>
                    </a:p>
                  </a:txBody>
                  <a:tcPr marL="11414" marR="11414" marT="11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58210"/>
              </p:ext>
            </p:extLst>
          </p:nvPr>
        </p:nvGraphicFramePr>
        <p:xfrm>
          <a:off x="107504" y="1347614"/>
          <a:ext cx="8928994" cy="452119"/>
        </p:xfrm>
        <a:graphic>
          <a:graphicData uri="http://schemas.openxmlformats.org/drawingml/2006/table">
            <a:tbl>
              <a:tblPr/>
              <a:tblGrid>
                <a:gridCol w="1704753"/>
                <a:gridCol w="908270"/>
                <a:gridCol w="1285551"/>
                <a:gridCol w="1327472"/>
                <a:gridCol w="1802567"/>
                <a:gridCol w="880324"/>
                <a:gridCol w="1020057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Сайт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 изм.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 изм.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 изм.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весь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0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Упало критично</a:t>
            </a: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Важные документы, у которых видимость упала в 0</a:t>
            </a:r>
            <a:endParaRPr lang="ru-RU" sz="2400" dirty="0">
              <a:solidFill>
                <a:srgbClr val="1A662B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Примеры использования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03792"/>
              </p:ext>
            </p:extLst>
          </p:nvPr>
        </p:nvGraphicFramePr>
        <p:xfrm>
          <a:off x="179512" y="1923678"/>
          <a:ext cx="8496940" cy="2048132"/>
        </p:xfrm>
        <a:graphic>
          <a:graphicData uri="http://schemas.openxmlformats.org/drawingml/2006/table">
            <a:tbl>
              <a:tblPr/>
              <a:tblGrid>
                <a:gridCol w="967252"/>
                <a:gridCol w="967252"/>
                <a:gridCol w="967252"/>
                <a:gridCol w="967252"/>
                <a:gridCol w="967252"/>
                <a:gridCol w="1324393"/>
                <a:gridCol w="967252"/>
                <a:gridCol w="1369035"/>
              </a:tblGrid>
              <a:tr h="492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Документ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Запросов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"WS"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Динамика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Динамика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Траф. Yandex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83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Нехостовый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Баден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-Баден</a:t>
            </a:r>
          </a:p>
          <a:p>
            <a:pPr>
              <a:defRPr/>
            </a:pP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1. Выделили просевшие документы в группу</a:t>
            </a:r>
          </a:p>
          <a:p>
            <a:pPr>
              <a:defRPr/>
            </a:pP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2. Проследили динамику группы, чтобы исключить Бандит</a:t>
            </a:r>
          </a:p>
          <a:p>
            <a:pPr>
              <a:defRPr/>
            </a:pP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Все </a:t>
            </a: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просевшие </a:t>
            </a: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запросы </a:t>
            </a: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 отдельную выборку</a:t>
            </a:r>
          </a:p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Проверили, исправили, где это необходимо</a:t>
            </a:r>
          </a:p>
          <a:p>
            <a:pPr>
              <a:defRPr/>
            </a:pP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Следим за группой и </a:t>
            </a: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выборкой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Примеры использования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09763"/>
              </p:ext>
            </p:extLst>
          </p:nvPr>
        </p:nvGraphicFramePr>
        <p:xfrm>
          <a:off x="107504" y="3003798"/>
          <a:ext cx="8928994" cy="1478280"/>
        </p:xfrm>
        <a:graphic>
          <a:graphicData uri="http://schemas.openxmlformats.org/drawingml/2006/table">
            <a:tbl>
              <a:tblPr/>
              <a:tblGrid>
                <a:gridCol w="1245580"/>
                <a:gridCol w="909694"/>
                <a:gridCol w="909694"/>
                <a:gridCol w="909694"/>
                <a:gridCol w="909694"/>
                <a:gridCol w="1315556"/>
                <a:gridCol w="909694"/>
                <a:gridCol w="909694"/>
                <a:gridCol w="909694"/>
              </a:tblGrid>
              <a:tr h="492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Выборка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Запросов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Динамика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Динамика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Динамика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Баден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-60,00%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-41,65%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-11,14%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Баден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35,24%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58,90%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26,43%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56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F7F7F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Ниша </a:t>
            </a:r>
            <a:r>
              <a:rPr lang="en-US" sz="2400" b="1" dirty="0">
                <a:solidFill>
                  <a:srgbClr val="7F7F7F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ecommerce </a:t>
            </a:r>
            <a:r>
              <a:rPr lang="ru-RU" sz="2400" b="1" dirty="0">
                <a:solidFill>
                  <a:srgbClr val="7F7F7F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</a:t>
            </a:r>
            <a:r>
              <a:rPr lang="en-US" sz="2400" b="1" dirty="0">
                <a:solidFill>
                  <a:srgbClr val="7F7F7F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“WS”</a:t>
            </a:r>
            <a:r>
              <a:rPr lang="ru-RU" sz="2400" b="1" dirty="0">
                <a:solidFill>
                  <a:srgbClr val="7F7F7F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ТОП10</a:t>
            </a:r>
            <a:r>
              <a:rPr lang="en-US" sz="2400" b="1" dirty="0">
                <a:solidFill>
                  <a:srgbClr val="7F7F7F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400" b="1" dirty="0">
                <a:solidFill>
                  <a:srgbClr val="7F7F7F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Яндекс)</a:t>
            </a:r>
            <a:r>
              <a:rPr lang="ru-RU" sz="2400" dirty="0">
                <a:solidFill>
                  <a:srgbClr val="7F7F7F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dirty="0">
                <a:solidFill>
                  <a:srgbClr val="7F7F7F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“WS” </a:t>
            </a: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ТОП10 за январь-март 17</a:t>
            </a:r>
            <a:endParaRPr lang="ru-RU" sz="2400" dirty="0">
              <a:solidFill>
                <a:srgbClr val="800000"/>
              </a:solidFill>
              <a:latin typeface="Myriad Pro" panose="020B05030304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Анализ изменений конкурентов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4" name="Изображение 3" descr="бандит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9662"/>
            <a:ext cx="7025268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8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Крупным планом (ТОП 10</a:t>
            </a:r>
            <a:r>
              <a:rPr lang="ru-RU" sz="2400" b="1" dirty="0" smtClean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>
              <a:defRPr/>
            </a:pP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Запросов</a:t>
            </a:r>
            <a:r>
              <a:rPr lang="en-US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ТОП10 за январь-март </a:t>
            </a: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17</a:t>
            </a:r>
            <a:endParaRPr lang="ru-RU" sz="2400" dirty="0">
              <a:solidFill>
                <a:srgbClr val="800000"/>
              </a:solidFill>
              <a:latin typeface="Myriad Pro" panose="020B05030304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Анализ изменений конкурентов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6" name="Изображение 5" descr="Снимок экрана 2017-04-07 в 7.1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851672"/>
            <a:ext cx="76343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5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Крупным планом (</a:t>
            </a:r>
            <a:r>
              <a:rPr lang="en-US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“WS” </a:t>
            </a: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ТОП10</a:t>
            </a:r>
            <a:r>
              <a:rPr lang="ru-RU" sz="2400" b="1" dirty="0" smtClean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>
              <a:defRPr/>
            </a:pP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“WS”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ТОП10 за </a:t>
            </a: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март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17</a:t>
            </a:r>
            <a:endParaRPr lang="ru-RU" sz="2400" dirty="0">
              <a:solidFill>
                <a:srgbClr val="800000"/>
              </a:solidFill>
              <a:latin typeface="Myriad Pro" panose="020B05030304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400" b="1" dirty="0">
              <a:solidFill>
                <a:srgbClr val="7F7F7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Анализ изменений конкурентов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7" name="Изображение 6" descr="Снимок экрана 2017-04-07 в 7.21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9664"/>
            <a:ext cx="6948264" cy="32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Ниша «здоровье, дети» (ТОП 10 Яндекс, март 17)</a:t>
            </a:r>
          </a:p>
          <a:p>
            <a:pPr>
              <a:defRPr/>
            </a:pPr>
            <a:r>
              <a:rPr lang="ru-RU" sz="2400" dirty="0">
                <a:solidFill>
                  <a:srgbClr val="1A662B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dirty="0">
                <a:solidFill>
                  <a:srgbClr val="1A662B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800" dirty="0">
                <a:solidFill>
                  <a:srgbClr val="1A662B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1800" dirty="0">
                <a:solidFill>
                  <a:srgbClr val="1A662B"/>
                </a:solidFill>
                <a:latin typeface="Myriad Pro" panose="020B0503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1800" dirty="0">
              <a:solidFill>
                <a:srgbClr val="1A662B"/>
              </a:solidFill>
              <a:latin typeface="Myriad Pro" panose="020B05030304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Анализ изменений конкурентов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6" name="Изображение 5" descr="Снимок экрана 2017-04-07 в 9.10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51670"/>
            <a:ext cx="6300192" cy="27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2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отсечки для % ТОП (х)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 1-3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 5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 10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 30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 100</a:t>
            </a:r>
          </a:p>
          <a:p>
            <a:pPr marL="457200" indent="-457200">
              <a:buFontTx/>
              <a:buAutoNum type="arabicPeriod"/>
              <a:defRPr/>
            </a:pPr>
            <a:endParaRPr lang="ru-RU" sz="2400" dirty="0">
              <a:solidFill>
                <a:srgbClr val="1A662B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Расчет:</a:t>
            </a: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Кол-во запросов в ТОП (х) / всего запросов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% ТОП</a:t>
            </a:r>
            <a:endParaRPr lang="ru-RU" sz="2800" b="1" dirty="0">
              <a:solidFill>
                <a:srgbClr val="800000"/>
              </a:solidFill>
              <a:ea typeface="Open Sans" panose="020B0606030504020204" pitchFamily="34" charset="0"/>
              <a:cs typeface="Open Sans" panose="020B0606030504020204" pitchFamily="34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6145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Оценка движени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по типам сайтов</a:t>
            </a: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Анализ изменений конкурентов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92889"/>
              </p:ext>
            </p:extLst>
          </p:nvPr>
        </p:nvGraphicFramePr>
        <p:xfrm>
          <a:off x="755576" y="1491630"/>
          <a:ext cx="6624736" cy="3335402"/>
        </p:xfrm>
        <a:graphic>
          <a:graphicData uri="http://schemas.openxmlformats.org/drawingml/2006/table">
            <a:tbl>
              <a:tblPr/>
              <a:tblGrid>
                <a:gridCol w="1735808"/>
                <a:gridCol w="1035115"/>
                <a:gridCol w="1035115"/>
                <a:gridCol w="1783583"/>
                <a:gridCol w="1035115"/>
              </a:tblGrid>
              <a:tr h="437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Сайт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24.02.17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22.03.17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Отн. изм. % ТОП 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Тип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otvet.mail.ru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ugc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rlsnet.ru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wiki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deti.mail.ru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ugc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ru.wikipedia.org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wiki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u-mama.ru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ugc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baby.ru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ugc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liveinternet.ru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ugc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market.yandex.ru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mama66.ru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статьи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zhenskoe-mnenie.ru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статьи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syl.ru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статьи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22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513397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79" y="1248686"/>
            <a:ext cx="9144000" cy="144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dirty="0">
                <a:solidFill>
                  <a:schemeClr val="bg1"/>
                </a:solidFill>
                <a:latin typeface="Calibri" panose="020F0502020204030204" pitchFamily="34" charset="0"/>
              </a:rPr>
              <a:t>Вопросы?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" y="2830251"/>
            <a:ext cx="9143620" cy="1727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Станислав Поломарь</a:t>
            </a:r>
            <a:b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webit</a:t>
            </a:r>
            <a:r>
              <a:rPr lang="en-US" alt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/ </a:t>
            </a:r>
            <a:r>
              <a:rPr lang="en-US" alt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4seo.work</a:t>
            </a:r>
            <a:endParaRPr lang="ru-RU" alt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</a:t>
            </a:r>
            <a:r>
              <a:rPr lang="en-US" alt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b.com</a:t>
            </a:r>
            <a:r>
              <a:rPr lang="en-US" alt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en-US" alt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stas.polomar</a:t>
            </a:r>
            <a:endParaRPr lang="ru-RU" alt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1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Наиболее используемые типы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% WS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ТОП10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% “WS”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ТОП10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% “[!WS]”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ТОП10</a:t>
            </a:r>
            <a:b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Расчет</a:t>
            </a:r>
            <a:r>
              <a:rPr lang="en-US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на примере </a:t>
            </a:r>
            <a:r>
              <a:rPr lang="en-US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“WS”</a:t>
            </a: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Сумма по </a:t>
            </a: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“WS”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запросов в ТОП10 / сумма </a:t>
            </a: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“WS”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всех запросов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% спроса в </a:t>
            </a:r>
            <a:r>
              <a:rPr lang="ru-RU" sz="2800" b="1" dirty="0" smtClean="0">
                <a:solidFill>
                  <a:srgbClr val="800000"/>
                </a:solidFill>
              </a:rPr>
              <a:t>ТОП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5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Пример расчета</a:t>
            </a: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Анализируем 3 запроса - А, Б и В. Частота в кавычках по нужному региону - 100, 200 и 700.</a:t>
            </a:r>
          </a:p>
          <a:p>
            <a:pPr marL="457200" indent="-457200">
              <a:buFontTx/>
              <a:buAutoNum type="arabicPeriod"/>
              <a:defRPr/>
            </a:pP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u="sng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Если А и Б находятся в ТОП10</a:t>
            </a: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% ТОП 10 = 66%</a:t>
            </a: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% «WS» ТОП10 = 30%</a:t>
            </a:r>
          </a:p>
          <a:p>
            <a:pPr marL="457200" indent="-457200">
              <a:buFontTx/>
              <a:buAutoNum type="arabicPeriod"/>
              <a:defRPr/>
            </a:pPr>
            <a:endParaRPr lang="ru-RU" sz="2400" dirty="0">
              <a:solidFill>
                <a:srgbClr val="7F7F7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u="sng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Если В находится в ТОП10</a:t>
            </a: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% ТОП 10 = 33%</a:t>
            </a: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% «WS» ТОП10 = 70%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% спроса в </a:t>
            </a:r>
            <a:r>
              <a:rPr lang="ru-RU" sz="2800" b="1" dirty="0" smtClean="0">
                <a:solidFill>
                  <a:srgbClr val="800000"/>
                </a:solidFill>
              </a:rPr>
              <a:t>ТОП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2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Цель:</a:t>
            </a:r>
            <a:r>
              <a:rPr lang="ru-RU" sz="24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Более точно оценить ранжирования в ТОП10 с точки зрения частотности (~ </a:t>
            </a: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конкурентности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) вашего ядра.</a:t>
            </a:r>
            <a:b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Какой выбрать?</a:t>
            </a: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Если активно работаете с определением нечетных дубликатов + определением популярного написания </a:t>
            </a: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([WS])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то смело берем </a:t>
            </a: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“WS”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>
                <a:solidFill>
                  <a:srgbClr val="800000"/>
                </a:solidFill>
              </a:rPr>
              <a:t>% спроса в </a:t>
            </a:r>
            <a:r>
              <a:rPr lang="ru-RU" sz="2800" b="1" dirty="0" smtClean="0">
                <a:solidFill>
                  <a:srgbClr val="800000"/>
                </a:solidFill>
              </a:rPr>
              <a:t>ТОП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9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Цель: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Учитывать разный вклад позиции в ТОП 10.</a:t>
            </a:r>
            <a:b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Расчет:</a:t>
            </a:r>
          </a:p>
          <a:p>
            <a:pPr>
              <a:defRPr/>
            </a:pP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</a:t>
            </a: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raf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(сайта) = Сумма </a:t>
            </a: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PTraf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всех запросов</a:t>
            </a:r>
          </a:p>
          <a:p>
            <a:pPr>
              <a:defRPr/>
            </a:pP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PTraf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(запроса) = CTR (места запроса) х "WS" </a:t>
            </a:r>
            <a:endParaRPr lang="en-US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Применимо для любой группировки запросов - Категория, Группа, Выборка, Документ.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smtClean="0">
                <a:solidFill>
                  <a:srgbClr val="800000"/>
                </a:solidFill>
              </a:rPr>
              <a:t>Потенциальный </a:t>
            </a:r>
            <a:r>
              <a:rPr lang="ru-RU" sz="2800" b="1" dirty="0">
                <a:solidFill>
                  <a:srgbClr val="800000"/>
                </a:solidFill>
              </a:rPr>
              <a:t>трафик</a:t>
            </a:r>
          </a:p>
        </p:txBody>
      </p:sp>
    </p:spTree>
    <p:extLst>
      <p:ext uri="{BB962C8B-B14F-4D97-AF65-F5344CB8AC3E}">
        <p14:creationId xmlns:p14="http://schemas.microsoft.com/office/powerpoint/2010/main" val="47722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Цель:</a:t>
            </a:r>
            <a:r>
              <a:rPr lang="ru-RU" sz="24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4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Перейти к относительной метрике с большей точностью.</a:t>
            </a:r>
            <a:b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Расчет:</a:t>
            </a:r>
          </a:p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% </a:t>
            </a: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PTraf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max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(сайт) = </a:t>
            </a: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PTraf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(сайт) / </a:t>
            </a: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PTraf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(1го места)</a:t>
            </a:r>
            <a:endParaRPr lang="en-US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4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PTraf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(сайта) - </a:t>
            </a:r>
            <a:r>
              <a:rPr lang="ru-RU" sz="24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посчитали 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выше.</a:t>
            </a:r>
          </a:p>
          <a:p>
            <a:pPr>
              <a:defRPr/>
            </a:pP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PTraf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(всех запросов на 1ом месте) = CTR (1го места)  х «</a:t>
            </a:r>
            <a:r>
              <a:rPr lang="en-US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W</a:t>
            </a:r>
            <a:r>
              <a:rPr lang="ru-RU" sz="2400" dirty="0" err="1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ru-RU" sz="24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».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en-US" sz="2800" b="1" dirty="0" smtClean="0">
                <a:solidFill>
                  <a:srgbClr val="800000"/>
                </a:solidFill>
              </a:rPr>
              <a:t>% </a:t>
            </a:r>
            <a:r>
              <a:rPr lang="ru-RU" sz="2800" b="1" dirty="0" smtClean="0">
                <a:solidFill>
                  <a:srgbClr val="800000"/>
                </a:solidFill>
              </a:rPr>
              <a:t>Потенциальный </a:t>
            </a:r>
            <a:r>
              <a:rPr lang="ru-RU" sz="2800" b="1" dirty="0">
                <a:solidFill>
                  <a:srgbClr val="800000"/>
                </a:solidFill>
              </a:rPr>
              <a:t>трафик</a:t>
            </a:r>
          </a:p>
        </p:txBody>
      </p:sp>
    </p:spTree>
    <p:extLst>
      <p:ext uri="{BB962C8B-B14F-4D97-AF65-F5344CB8AC3E}">
        <p14:creationId xmlns:p14="http://schemas.microsoft.com/office/powerpoint/2010/main" val="202632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915566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Пример №1: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Есть рассчитанные метрики видимости по 3м категориям</a:t>
            </a:r>
          </a:p>
          <a:p>
            <a:pPr>
              <a:defRPr/>
            </a:pPr>
            <a:endParaRPr lang="en-US" sz="2000" dirty="0" smtClean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7F7F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Что можно про них сказать:</a:t>
            </a:r>
          </a:p>
          <a:p>
            <a:pPr>
              <a:defRPr/>
            </a:pP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К1 - нормальное ранжирование по НЧ, СЧ/ВЧ не очень</a:t>
            </a:r>
          </a:p>
          <a:p>
            <a:pPr>
              <a:defRPr/>
            </a:pP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К2 – СЧ/ВЧ высоко ранжируются, причем в рамках ТОП 10</a:t>
            </a:r>
          </a:p>
          <a:p>
            <a:pPr>
              <a:defRPr/>
            </a:pPr>
            <a:r>
              <a:rPr lang="ru-RU" sz="2000" dirty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К3 - хорошо по всем типам, но частотные запросы скорее внизу ТОП </a:t>
            </a:r>
            <a:r>
              <a:rPr lang="ru-RU" sz="2000" dirty="0" smtClean="0">
                <a:solidFill>
                  <a:srgbClr val="8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10</a:t>
            </a:r>
            <a:endParaRPr lang="ru-RU" sz="2000" dirty="0">
              <a:solidFill>
                <a:srgbClr val="80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8" y="320182"/>
            <a:ext cx="6154588" cy="2641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2663" algn="l">
              <a:lnSpc>
                <a:spcPts val="18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Примеры использования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75904"/>
              </p:ext>
            </p:extLst>
          </p:nvPr>
        </p:nvGraphicFramePr>
        <p:xfrm>
          <a:off x="539552" y="1851670"/>
          <a:ext cx="7560840" cy="1296144"/>
        </p:xfrm>
        <a:graphic>
          <a:graphicData uri="http://schemas.openxmlformats.org/drawingml/2006/table">
            <a:tbl>
              <a:tblPr/>
              <a:tblGrid>
                <a:gridCol w="1039016"/>
                <a:gridCol w="1039016"/>
                <a:gridCol w="1039016"/>
                <a:gridCol w="1039016"/>
                <a:gridCol w="1039016"/>
                <a:gridCol w="1326744"/>
                <a:gridCol w="1039016"/>
              </a:tblGrid>
              <a:tr h="494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Категория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Запросов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"WS"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%ТОП100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"WS" ТОП10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PTraf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1062377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8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534591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364661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0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3822</TotalTime>
  <Words>1653</Words>
  <Application>Microsoft Macintosh PowerPoint</Application>
  <PresentationFormat>Экран (16:9)</PresentationFormat>
  <Paragraphs>795</Paragraphs>
  <Slides>31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Margarita</dc:creator>
  <cp:lastModifiedBy>Станислав Поломарь</cp:lastModifiedBy>
  <cp:revision>315</cp:revision>
  <dcterms:created xsi:type="dcterms:W3CDTF">2015-12-09T08:09:12Z</dcterms:created>
  <dcterms:modified xsi:type="dcterms:W3CDTF">2017-05-17T07:50:01Z</dcterms:modified>
</cp:coreProperties>
</file>