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141" r:id="rId2"/>
    <p:sldId id="869" r:id="rId3"/>
    <p:sldId id="930" r:id="rId4"/>
    <p:sldId id="1028" r:id="rId5"/>
    <p:sldId id="1143" r:id="rId6"/>
    <p:sldId id="1122" r:id="rId7"/>
    <p:sldId id="1158" r:id="rId8"/>
    <p:sldId id="1144" r:id="rId9"/>
    <p:sldId id="1145" r:id="rId10"/>
    <p:sldId id="1156" r:id="rId11"/>
    <p:sldId id="1157" r:id="rId12"/>
    <p:sldId id="1146" r:id="rId13"/>
    <p:sldId id="1147" r:id="rId14"/>
    <p:sldId id="1148" r:id="rId15"/>
    <p:sldId id="1149" r:id="rId16"/>
    <p:sldId id="1151" r:id="rId17"/>
    <p:sldId id="1152" r:id="rId18"/>
    <p:sldId id="1153" r:id="rId19"/>
    <p:sldId id="1154" r:id="rId20"/>
    <p:sldId id="1150" r:id="rId21"/>
    <p:sldId id="1159" r:id="rId22"/>
    <p:sldId id="1160" r:id="rId23"/>
    <p:sldId id="1155" r:id="rId24"/>
    <p:sldId id="901" r:id="rId25"/>
    <p:sldId id="1000" r:id="rId26"/>
    <p:sldId id="114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C26"/>
    <a:srgbClr val="00CC00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6" autoAdjust="0"/>
    <p:restoredTop sz="97029" autoAdjust="0"/>
  </p:normalViewPr>
  <p:slideViewPr>
    <p:cSldViewPr>
      <p:cViewPr varScale="1">
        <p:scale>
          <a:sx n="127" d="100"/>
          <a:sy n="127" d="100"/>
        </p:scale>
        <p:origin x="8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A26FC-071B-46B4-9004-ECBC461F96E6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9F537-4E46-401A-8873-BF308C3F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lplus.ru/samostoyatelno/stati/tekstovaya-optimizatsiya/yandex-baden-baden.htm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s://pixelplus.ru/samostoyatelno/stati/tekstovaya-optimizatsiya/yandex-baden-baden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ols.pixelplus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s://tools.pixelplus.ru/" TargetMode="External"/><Relationship Id="rId5" Type="http://schemas.openxmlformats.org/officeDocument/2006/relationships/hyperlink" Target="https://arsenkin.ru/tool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pixelplus.ru/updates/yandex" TargetMode="External"/><Relationship Id="rId4" Type="http://schemas.openxmlformats.org/officeDocument/2006/relationships/hyperlink" Target="https://pixelplus.ru/samostoyatelno/stati/tekstovaya-optimizatsiya/yandex-baden-bade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elplus.ru/samostoyatelno/" TargetMode="External"/><Relationship Id="rId4" Type="http://schemas.openxmlformats.org/officeDocument/2006/relationships/hyperlink" Target="http://tools.pixelplus.ru/" TargetMode="External"/><Relationship Id="rId5" Type="http://schemas.openxmlformats.org/officeDocument/2006/relationships/hyperlink" Target="https://pixelplus.ru/samostoyatelno/stati/prodvizhenie-saytov/sanktsii-poiskovykh-sistem.html" TargetMode="External"/><Relationship Id="rId6" Type="http://schemas.openxmlformats.org/officeDocument/2006/relationships/hyperlink" Target="https://tools.pixelplus.ru/updates/yandex" TargetMode="External"/><Relationship Id="rId7" Type="http://schemas.openxmlformats.org/officeDocument/2006/relationships/hyperlink" Target="https://pixelplus.ru/samostoyatelno/stati/tekstovaya-optimizatsiya/yandex-baden-baden.html" TargetMode="External"/><Relationship Id="rId8" Type="http://schemas.openxmlformats.org/officeDocument/2006/relationships/hyperlink" Target="https://yandex.ru/blog/webmaster/baden-baden-novyy-algoritm-opredeleniya-pereoptimizirovannykh-tekstov" TargetMode="External"/><Relationship Id="rId9" Type="http://schemas.openxmlformats.org/officeDocument/2006/relationships/hyperlink" Target="https://yandex.ru/blog/webmaster/baden-baden-i-opovescheniya-v-vebmastere" TargetMode="External"/><Relationship Id="rId10" Type="http://schemas.openxmlformats.org/officeDocument/2006/relationships/hyperlink" Target="http://mozcast.com/features" TargetMode="External"/><Relationship Id="rId11" Type="http://schemas.openxmlformats.org/officeDocument/2006/relationships/hyperlink" Target="https://algoroo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pixelplus.ru/updates/yandex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zcast.com/features" TargetMode="External"/><Relationship Id="rId4" Type="http://schemas.openxmlformats.org/officeDocument/2006/relationships/hyperlink" Target="https://algoroo.com/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s://pixelplus.ru/samostoyatelno/stati/tekstovaya-optimizatsiya/yandex-baden-baden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s://yandex.ru/blog/webmaster/izmeneniya-v-yazyke-zapros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2" y="0"/>
            <a:ext cx="9160963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479632" y="3182780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79" y="1661725"/>
            <a:ext cx="9144000" cy="19145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267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Фильтры и изменения в ранжировании Яндекса в 2017 году</a:t>
            </a:r>
            <a:endParaRPr lang="ru-RU" altLang="ru-RU" sz="426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" y="3773668"/>
            <a:ext cx="9143620" cy="160125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6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Севальнев Дмитрий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alt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Пиксель Тулс</a:t>
            </a:r>
            <a:r>
              <a:rPr lang="en-AU" alt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&amp; </a:t>
            </a:r>
            <a:r>
              <a:rPr lang="ru-RU" alt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Пиксель Плюс</a:t>
            </a:r>
            <a:endParaRPr lang="ru-RU" altLang="ru-RU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89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Операторы</a:t>
            </a:r>
            <a:r>
              <a:rPr lang="ru-RU" sz="4000" b="1" dirty="0"/>
              <a:t> </a:t>
            </a:r>
            <a:r>
              <a:rPr lang="ru-RU" sz="4000" b="1" dirty="0" smtClean="0"/>
              <a:t>Яндекса и аффилиаты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10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1268759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Фильтр аффилированности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57449"/>
            <a:ext cx="5673047" cy="302666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68519" y="1885168"/>
            <a:ext cx="8208912" cy="1574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ru-RU" sz="2200" b="1" dirty="0" smtClean="0"/>
              <a:t>Ранее</a:t>
            </a:r>
            <a:r>
              <a:rPr lang="ru-RU" sz="2200" dirty="0" smtClean="0"/>
              <a:t>: исключение из выдачи с помощью оператора «</a:t>
            </a:r>
            <a:r>
              <a:rPr lang="en-AU" sz="2200" dirty="0" smtClean="0"/>
              <a:t>~~</a:t>
            </a:r>
            <a:r>
              <a:rPr lang="ru-RU" sz="2200" dirty="0" smtClean="0"/>
              <a:t>». </a:t>
            </a:r>
            <a:r>
              <a:rPr lang="ru-RU" sz="2200" dirty="0"/>
              <a:t>Ф</a:t>
            </a:r>
            <a:r>
              <a:rPr lang="ru-RU" sz="2200" dirty="0" smtClean="0"/>
              <a:t>ормирование запроса со скобками и «ИЛИ».</a:t>
            </a:r>
            <a:endParaRPr lang="ru-RU" sz="2200" dirty="0"/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ru-RU" sz="2200" b="1" dirty="0" smtClean="0"/>
              <a:t>Сейчас</a:t>
            </a:r>
            <a:r>
              <a:rPr lang="ru-RU" sz="2200" dirty="0" smtClean="0"/>
              <a:t>: необходимо составить аналоги с поддерживаемыми операторами (без «ИЛИ» и без «</a:t>
            </a:r>
            <a:r>
              <a:rPr lang="en-AU" sz="2200" dirty="0" smtClean="0"/>
              <a:t>~~</a:t>
            </a:r>
            <a:r>
              <a:rPr lang="ru-RU" sz="2200" dirty="0" smtClean="0"/>
              <a:t>»</a:t>
            </a:r>
            <a:r>
              <a:rPr lang="en-AU" sz="2200" dirty="0" smtClean="0"/>
              <a:t>).</a:t>
            </a:r>
            <a:r>
              <a:rPr lang="ru-RU" sz="2200" dirty="0" smtClean="0"/>
              <a:t> </a:t>
            </a:r>
            <a:r>
              <a:rPr lang="ru-RU" sz="2200" dirty="0" err="1" smtClean="0"/>
              <a:t>Посайтовая</a:t>
            </a:r>
            <a:r>
              <a:rPr lang="ru-RU" sz="2200" dirty="0" smtClean="0"/>
              <a:t> проверка.</a:t>
            </a:r>
          </a:p>
        </p:txBody>
      </p:sp>
    </p:spTree>
    <p:extLst>
      <p:ext uri="{BB962C8B-B14F-4D97-AF65-F5344CB8AC3E}">
        <p14:creationId xmlns:p14="http://schemas.microsoft.com/office/powerpoint/2010/main" val="9478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06" y="4127665"/>
            <a:ext cx="3618896" cy="234809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8695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Операторы</a:t>
            </a:r>
            <a:r>
              <a:rPr lang="ru-RU" sz="4000" b="1" dirty="0"/>
              <a:t> </a:t>
            </a:r>
            <a:r>
              <a:rPr lang="ru-RU" sz="4000" b="1" dirty="0" smtClean="0"/>
              <a:t>и текстовые пост-фильтры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11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1268759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Текстовые пост-фильтры (</a:t>
            </a:r>
            <a:r>
              <a:rPr lang="ru-RU" sz="3200" b="1" dirty="0" err="1" smtClean="0"/>
              <a:t>переоптимизация</a:t>
            </a:r>
            <a:r>
              <a:rPr lang="ru-RU" sz="3200" b="1" dirty="0" smtClean="0"/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853534"/>
            <a:ext cx="8208912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ru-RU" sz="2200" b="1" dirty="0" smtClean="0"/>
              <a:t>Ранее</a:t>
            </a:r>
            <a:r>
              <a:rPr lang="ru-RU" sz="2200" dirty="0" smtClean="0"/>
              <a:t>: диагностика с </a:t>
            </a:r>
            <a:r>
              <a:rPr lang="ru-RU" sz="2200" dirty="0"/>
              <a:t>помощью </a:t>
            </a:r>
            <a:r>
              <a:rPr lang="ru-RU" sz="2200" dirty="0" err="1"/>
              <a:t>подокументного</a:t>
            </a:r>
            <a:r>
              <a:rPr lang="ru-RU" sz="2200" dirty="0"/>
              <a:t> </a:t>
            </a:r>
            <a:r>
              <a:rPr lang="ru-RU" sz="2200" dirty="0" smtClean="0"/>
              <a:t> (</a:t>
            </a:r>
            <a:r>
              <a:rPr lang="ru-RU" sz="2200" dirty="0" err="1" smtClean="0"/>
              <a:t>посайтового</a:t>
            </a:r>
            <a:r>
              <a:rPr lang="ru-RU" sz="2200" dirty="0" smtClean="0"/>
              <a:t>) сравнения релевантности (оператор «()»).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ru-RU" sz="2200" b="1" dirty="0" smtClean="0"/>
              <a:t>Сейчас</a:t>
            </a:r>
            <a:r>
              <a:rPr lang="ru-RU" sz="2200" dirty="0" smtClean="0"/>
              <a:t>: составить запрос </a:t>
            </a:r>
            <a:r>
              <a:rPr lang="en-AU" sz="2200" dirty="0" smtClean="0"/>
              <a:t>(</a:t>
            </a:r>
            <a:r>
              <a:rPr lang="ru-RU" sz="2200" dirty="0" smtClean="0"/>
              <a:t>с использованием операторов расширенного поиска</a:t>
            </a:r>
            <a:r>
              <a:rPr lang="en-AU" sz="2200" dirty="0" smtClean="0"/>
              <a:t>)</a:t>
            </a:r>
            <a:r>
              <a:rPr lang="ru-RU" sz="2200" dirty="0" smtClean="0"/>
              <a:t>, выдача по которому, должна формально совпадать с выдачей по основному запросу. Далее: сравнение выдачи (лучше — по нескольким запросам).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9476"/>
            <a:ext cx="4608512" cy="26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173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Тезисы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0520BFDD-58BD-4394-B361-DE744CAB5857}" type="slidenum">
              <a:rPr lang="ru-RU" sz="1000" smtClean="0">
                <a:solidFill>
                  <a:schemeClr val="bg1"/>
                </a:solidFill>
              </a:rPr>
              <a:t>12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3852" y="1279698"/>
            <a:ext cx="8222604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/>
              <a:t>1. </a:t>
            </a:r>
            <a:r>
              <a:rPr lang="ru-RU" sz="2800" b="1" dirty="0" smtClean="0"/>
              <a:t>Изменения в алгоритме, важные для </a:t>
            </a:r>
            <a:r>
              <a:rPr lang="en-AU" sz="2800" b="1" dirty="0" smtClean="0"/>
              <a:t>SEO</a:t>
            </a:r>
            <a:endParaRPr lang="ru-RU" sz="2800" b="1" dirty="0"/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мониторинг</a:t>
            </a:r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общие</a:t>
            </a:r>
            <a:r>
              <a:rPr lang="en-AU" sz="2600" dirty="0" smtClean="0"/>
              <a:t> </a:t>
            </a:r>
            <a:r>
              <a:rPr lang="ru-RU" sz="2600" dirty="0" smtClean="0"/>
              <a:t>закономерности</a:t>
            </a:r>
          </a:p>
          <a:p>
            <a:pPr marL="800100" lvl="1" indent="-342900">
              <a:spcBef>
                <a:spcPts val="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язык запросов</a:t>
            </a:r>
            <a:endParaRPr lang="en-AU" sz="2600" dirty="0" smtClean="0"/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</a:rPr>
              <a:t>Фильтры: новые, изменения в старых</a:t>
            </a:r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Баден-Баден: </a:t>
            </a:r>
            <a:r>
              <a:rPr lang="ru-RU" sz="2600" dirty="0" err="1" smtClean="0">
                <a:solidFill>
                  <a:srgbClr val="C00000"/>
                </a:solidFill>
              </a:rPr>
              <a:t>запросозависимый</a:t>
            </a:r>
            <a:r>
              <a:rPr lang="ru-RU" sz="2600" dirty="0" smtClean="0">
                <a:solidFill>
                  <a:srgbClr val="C00000"/>
                </a:solidFill>
              </a:rPr>
              <a:t> и </a:t>
            </a:r>
            <a:r>
              <a:rPr lang="ru-RU" sz="2600" dirty="0" err="1" smtClean="0">
                <a:solidFill>
                  <a:srgbClr val="C00000"/>
                </a:solidFill>
              </a:rPr>
              <a:t>хостовый</a:t>
            </a:r>
            <a:endParaRPr lang="ru-RU" sz="2600" dirty="0" smtClean="0">
              <a:solidFill>
                <a:srgbClr val="C00000"/>
              </a:solidFill>
            </a:endParaRPr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прочие фильтры</a:t>
            </a:r>
          </a:p>
          <a:p>
            <a:pPr marL="800100" lvl="1" indent="-342900">
              <a:spcBef>
                <a:spcPts val="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кейсы и диагностика</a:t>
            </a:r>
            <a:endParaRPr lang="ru-RU" sz="2600" dirty="0">
              <a:solidFill>
                <a:srgbClr val="C00000"/>
              </a:solidFill>
            </a:endParaRPr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/>
              <a:t>3. Общие</a:t>
            </a:r>
            <a:r>
              <a:rPr lang="en-AU" sz="2800" b="1" dirty="0" smtClean="0"/>
              <a:t> </a:t>
            </a:r>
            <a:r>
              <a:rPr lang="ru-RU" sz="2800" b="1" dirty="0" smtClean="0"/>
              <a:t>выводы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421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16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Какие обновления в фильтрах?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13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1268759"/>
            <a:ext cx="7920880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</a:rPr>
              <a:t>Яндекс</a:t>
            </a:r>
          </a:p>
          <a:p>
            <a:pPr marL="971550" lvl="1" indent="-514350">
              <a:spcAft>
                <a:spcPts val="1000"/>
              </a:spcAft>
              <a:buFont typeface="Arial" charset="0"/>
              <a:buChar char="•"/>
            </a:pPr>
            <a:r>
              <a:rPr lang="ru-RU" sz="3000" dirty="0" err="1" smtClean="0"/>
              <a:t>Запросозависимый</a:t>
            </a:r>
            <a:r>
              <a:rPr lang="ru-RU" sz="3000" dirty="0" smtClean="0"/>
              <a:t> «Баден-Баден».</a:t>
            </a:r>
          </a:p>
          <a:p>
            <a:pPr marL="971550" lvl="1" indent="-514350">
              <a:spcAft>
                <a:spcPts val="1000"/>
              </a:spcAft>
              <a:buFont typeface="Arial" charset="0"/>
              <a:buChar char="•"/>
            </a:pPr>
            <a:r>
              <a:rPr lang="ru-RU" sz="3000" dirty="0" err="1" smtClean="0"/>
              <a:t>Хостовый</a:t>
            </a:r>
            <a:r>
              <a:rPr lang="ru-RU" sz="3000" dirty="0" smtClean="0"/>
              <a:t> «Баден-Баден».</a:t>
            </a:r>
          </a:p>
          <a:p>
            <a:pPr marL="971550" lvl="1" indent="-514350">
              <a:spcAft>
                <a:spcPts val="2000"/>
              </a:spcAft>
              <a:buFont typeface="Arial" charset="0"/>
              <a:buChar char="•"/>
            </a:pPr>
            <a:r>
              <a:rPr lang="ru-RU" sz="3000" dirty="0" smtClean="0"/>
              <a:t>Внешний «</a:t>
            </a:r>
            <a:r>
              <a:rPr lang="ru-RU" sz="3000" dirty="0" err="1" smtClean="0"/>
              <a:t>Непот</a:t>
            </a:r>
            <a:r>
              <a:rPr lang="ru-RU" sz="3000" dirty="0" smtClean="0"/>
              <a:t>».</a:t>
            </a:r>
          </a:p>
          <a:p>
            <a:pPr>
              <a:spcAft>
                <a:spcPts val="1000"/>
              </a:spcAft>
            </a:pPr>
            <a:r>
              <a:rPr lang="en-AU" sz="3600" b="1" dirty="0" smtClean="0">
                <a:solidFill>
                  <a:schemeClr val="tx2">
                    <a:lumMod val="75000"/>
                  </a:schemeClr>
                </a:solidFill>
              </a:rPr>
              <a:t>Google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spcAft>
                <a:spcPts val="1000"/>
              </a:spcAft>
              <a:buFont typeface="Arial" charset="0"/>
              <a:buChar char="•"/>
            </a:pPr>
            <a:r>
              <a:rPr lang="ru-RU" sz="3000" dirty="0" smtClean="0"/>
              <a:t>Обновление алгоритма, которое получило </a:t>
            </a:r>
            <a:r>
              <a:rPr lang="en-AU" sz="3000" dirty="0" smtClean="0"/>
              <a:t>SEO-</a:t>
            </a:r>
            <a:r>
              <a:rPr lang="ru-RU" sz="3000" dirty="0" smtClean="0"/>
              <a:t>прозвище «Фред».</a:t>
            </a:r>
          </a:p>
          <a:p>
            <a:pPr marL="971550" lvl="1" indent="-514350">
              <a:spcAft>
                <a:spcPts val="1000"/>
              </a:spcAft>
              <a:buFont typeface="Arial" charset="0"/>
              <a:buChar char="•"/>
            </a:pPr>
            <a:r>
              <a:rPr lang="ru-RU" sz="3000" dirty="0"/>
              <a:t>О</a:t>
            </a:r>
            <a:r>
              <a:rPr lang="ru-RU" sz="3000" dirty="0" smtClean="0"/>
              <a:t>бновление «Панды».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2425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629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Баден-Баден для запросов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14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7544" y="5976223"/>
            <a:ext cx="6336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Подробней: </a:t>
            </a:r>
            <a:r>
              <a:rPr lang="ru-RU" sz="2000" dirty="0" smtClean="0">
                <a:hlinkClick r:id="rId3"/>
              </a:rPr>
              <a:t>pixelplus.ru/samostoyatelno/stati/tekstovaya-optimizatsiya/yandex-baden-baden.html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894401"/>
            <a:ext cx="8208912" cy="3939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946" y="1275826"/>
            <a:ext cx="7968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Пример применения по </a:t>
            </a:r>
            <a:r>
              <a:rPr lang="en-AU" sz="3200" b="1" dirty="0" smtClean="0"/>
              <a:t>URL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07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543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Запросозависимый</a:t>
            </a:r>
            <a:r>
              <a:rPr lang="ru-RU" sz="4000" b="1" dirty="0" smtClean="0"/>
              <a:t> Баден-Баден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15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7544" y="5976223"/>
            <a:ext cx="6336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Подробней: </a:t>
            </a:r>
            <a:r>
              <a:rPr lang="ru-RU" sz="2000" dirty="0" smtClean="0">
                <a:hlinkClick r:id="rId3"/>
              </a:rPr>
              <a:t>pixelplus.ru/samostoyatelno/stati/tekstovaya-optimizatsiya/yandex-baden-baden.html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268759"/>
            <a:ext cx="792088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Почему </a:t>
            </a:r>
            <a:r>
              <a:rPr lang="ru-RU" sz="3200" b="1" dirty="0" err="1" smtClean="0"/>
              <a:t>запросозависимый</a:t>
            </a:r>
            <a:r>
              <a:rPr lang="ru-RU" sz="3200" b="1" dirty="0" smtClean="0"/>
              <a:t> и </a:t>
            </a:r>
            <a:r>
              <a:rPr lang="ru-RU" sz="3200" b="1" dirty="0" smtClean="0"/>
              <a:t>пост-фильтр</a:t>
            </a:r>
            <a:r>
              <a:rPr lang="ru-RU" sz="3200" b="1" dirty="0" smtClean="0"/>
              <a:t>?</a:t>
            </a:r>
          </a:p>
          <a:p>
            <a:pPr marL="971550" lvl="1" indent="-514350">
              <a:spcAft>
                <a:spcPts val="1400"/>
              </a:spcAft>
              <a:buFont typeface="+mj-lt"/>
              <a:buAutoNum type="arabicPeriod"/>
            </a:pPr>
            <a:r>
              <a:rPr lang="ru-RU" sz="2500" dirty="0" smtClean="0"/>
              <a:t>Просадка нескольких запросов с </a:t>
            </a:r>
            <a:r>
              <a:rPr lang="en-AU" sz="2500" dirty="0" smtClean="0"/>
              <a:t>URL</a:t>
            </a:r>
            <a:r>
              <a:rPr lang="ru-RU" sz="2500" dirty="0" smtClean="0"/>
              <a:t>, а не всего документа</a:t>
            </a:r>
            <a:r>
              <a:rPr lang="en-AU" sz="2500" dirty="0" smtClean="0"/>
              <a:t>.</a:t>
            </a:r>
            <a:endParaRPr lang="ru-RU" sz="2500" dirty="0" smtClean="0"/>
          </a:p>
          <a:p>
            <a:pPr marL="971550" lvl="1" indent="-514350">
              <a:spcAft>
                <a:spcPts val="1400"/>
              </a:spcAft>
              <a:buFont typeface="+mj-lt"/>
              <a:buAutoNum type="arabicPeriod"/>
            </a:pPr>
            <a:r>
              <a:rPr lang="ru-RU" sz="2500" dirty="0" smtClean="0"/>
              <a:t>Диагностика по аналогии с классическими пост-фильтрами.</a:t>
            </a:r>
          </a:p>
          <a:p>
            <a:pPr marL="971550" lvl="1" indent="-514350">
              <a:spcAft>
                <a:spcPts val="1400"/>
              </a:spcAft>
              <a:buFont typeface="+mj-lt"/>
              <a:buAutoNum type="arabicPeriod"/>
            </a:pPr>
            <a:r>
              <a:rPr lang="ru-RU" sz="2500" dirty="0" smtClean="0"/>
              <a:t>Снятие по аналогии или с помощью </a:t>
            </a:r>
            <a:r>
              <a:rPr lang="en-AU" sz="2500" dirty="0" smtClean="0"/>
              <a:t>&lt;</a:t>
            </a:r>
            <a:r>
              <a:rPr lang="en-AU" sz="2500" dirty="0" err="1" smtClean="0"/>
              <a:t>noindex</a:t>
            </a:r>
            <a:r>
              <a:rPr lang="en-AU" sz="2500" dirty="0" smtClean="0"/>
              <a:t>&gt; (</a:t>
            </a:r>
            <a:r>
              <a:rPr lang="ru-RU" sz="2500" dirty="0"/>
              <a:t>использовать с </a:t>
            </a:r>
            <a:r>
              <a:rPr lang="ru-RU" sz="2500" dirty="0" smtClean="0"/>
              <a:t>умом)</a:t>
            </a:r>
            <a:r>
              <a:rPr lang="en-AU" sz="2500" dirty="0" smtClean="0"/>
              <a:t>.</a:t>
            </a:r>
            <a:endParaRPr lang="ru-RU" sz="2500" dirty="0" smtClean="0"/>
          </a:p>
          <a:p>
            <a:pPr marL="971550" lvl="1" indent="-514350">
              <a:spcAft>
                <a:spcPts val="1400"/>
              </a:spcAft>
              <a:buFont typeface="+mj-lt"/>
              <a:buAutoNum type="arabicPeriod"/>
            </a:pPr>
            <a:r>
              <a:rPr lang="ru-RU" sz="2500" dirty="0" smtClean="0"/>
              <a:t>Можно зафиксировать резкий </a:t>
            </a:r>
            <a:r>
              <a:rPr lang="ru-RU" sz="2500" dirty="0" smtClean="0"/>
              <a:t>рост при </a:t>
            </a:r>
            <a:r>
              <a:rPr lang="ru-RU" sz="2500" dirty="0" smtClean="0"/>
              <a:t>модификации исходного </a:t>
            </a:r>
            <a:r>
              <a:rPr lang="ru-RU" sz="2500" dirty="0" smtClean="0"/>
              <a:t>запроса.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732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5338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Хостовый</a:t>
            </a:r>
            <a:r>
              <a:rPr lang="ru-RU" sz="4000" b="1" dirty="0" smtClean="0"/>
              <a:t> Баден-Баден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16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1268759"/>
            <a:ext cx="7920880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Сильный </a:t>
            </a:r>
            <a:r>
              <a:rPr lang="ru-RU" sz="3200" b="1" dirty="0" err="1" smtClean="0"/>
              <a:t>хостовый</a:t>
            </a:r>
            <a:r>
              <a:rPr lang="ru-RU" sz="3200" b="1" dirty="0" smtClean="0"/>
              <a:t> фильтр</a:t>
            </a:r>
          </a:p>
          <a:p>
            <a:pPr marL="971550" lvl="1" indent="-514350">
              <a:spcAft>
                <a:spcPts val="1300"/>
              </a:spcAft>
              <a:buFont typeface="+mj-lt"/>
              <a:buAutoNum type="arabicPeriod"/>
            </a:pPr>
            <a:r>
              <a:rPr lang="ru-RU" sz="2500" dirty="0" smtClean="0"/>
              <a:t>Просадка всех запросов для сайта (кроме навигационных для него — витальный ответ).</a:t>
            </a:r>
          </a:p>
          <a:p>
            <a:pPr marL="971550" lvl="1" indent="-514350">
              <a:spcAft>
                <a:spcPts val="1300"/>
              </a:spcAft>
              <a:buFont typeface="+mj-lt"/>
              <a:buAutoNum type="arabicPeriod"/>
            </a:pPr>
            <a:r>
              <a:rPr lang="ru-RU" sz="2500" dirty="0" smtClean="0"/>
              <a:t>Традиционные «минус 20» (</a:t>
            </a:r>
            <a:r>
              <a:rPr lang="en-AU" sz="2500" dirty="0" smtClean="0"/>
              <a:t>a. k. a. </a:t>
            </a:r>
            <a:r>
              <a:rPr lang="ru-RU" sz="2500" dirty="0" smtClean="0"/>
              <a:t>«Минусинск»).</a:t>
            </a:r>
          </a:p>
          <a:p>
            <a:pPr marL="971550" lvl="1" indent="-514350">
              <a:spcAft>
                <a:spcPts val="1300"/>
              </a:spcAft>
              <a:buFont typeface="+mj-lt"/>
              <a:buAutoNum type="arabicPeriod"/>
            </a:pPr>
            <a:r>
              <a:rPr lang="ru-RU" sz="2500" dirty="0" smtClean="0"/>
              <a:t>Пометка в вебмастере.</a:t>
            </a:r>
          </a:p>
          <a:p>
            <a:pPr marL="971550" lvl="1" indent="-514350">
              <a:spcAft>
                <a:spcPts val="1300"/>
              </a:spcAft>
              <a:buFont typeface="+mj-lt"/>
              <a:buAutoNum type="arabicPeriod"/>
            </a:pPr>
            <a:r>
              <a:rPr lang="ru-RU" sz="2500" dirty="0" smtClean="0"/>
              <a:t>Независимый характер </a:t>
            </a:r>
            <a:r>
              <a:rPr lang="ru-RU" sz="2500" dirty="0"/>
              <a:t>о</a:t>
            </a:r>
            <a:r>
              <a:rPr lang="ru-RU" sz="2500" dirty="0" smtClean="0"/>
              <a:t>т «младшего» брата?</a:t>
            </a:r>
          </a:p>
          <a:p>
            <a:pPr marL="971550" lvl="1" indent="-514350">
              <a:spcAft>
                <a:spcPts val="1300"/>
              </a:spcAft>
              <a:buFont typeface="+mj-lt"/>
              <a:buAutoNum type="arabicPeriod"/>
            </a:pPr>
            <a:r>
              <a:rPr lang="ru-RU" sz="2500" dirty="0" smtClean="0"/>
              <a:t>Для случайного домена можно диагностировать наличие хостовых санкций по «специально составленному запросу», но сложно понять что это? АГС, </a:t>
            </a:r>
            <a:r>
              <a:rPr lang="ru-RU" sz="2500" dirty="0" err="1" smtClean="0"/>
              <a:t>Редирект</a:t>
            </a:r>
            <a:r>
              <a:rPr lang="ru-RU" sz="2500" dirty="0" smtClean="0"/>
              <a:t>, Минусинск, Накрутка ПФ, </a:t>
            </a:r>
            <a:r>
              <a:rPr lang="ru-RU" sz="2500" dirty="0" err="1" smtClean="0"/>
              <a:t>хостовый</a:t>
            </a:r>
            <a:r>
              <a:rPr lang="ru-RU" sz="2500" dirty="0" smtClean="0"/>
              <a:t> Баден-Баден или Заглушка.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5129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3" y="3964506"/>
            <a:ext cx="7708148" cy="231788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772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Хостовый</a:t>
            </a:r>
            <a:r>
              <a:rPr lang="ru-RU" sz="4000" b="1" dirty="0" smtClean="0"/>
              <a:t> Баден-Баден: два</a:t>
            </a:r>
            <a:r>
              <a:rPr lang="en-AU" sz="4000" b="1" dirty="0" smtClean="0"/>
              <a:t> </a:t>
            </a:r>
            <a:r>
              <a:rPr lang="ru-RU" sz="4000" b="1" dirty="0" smtClean="0"/>
              <a:t>кейса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17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2" y="1288925"/>
            <a:ext cx="7708149" cy="238068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727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Хостовый</a:t>
            </a:r>
            <a:r>
              <a:rPr lang="ru-RU" sz="4000" b="1" dirty="0" smtClean="0"/>
              <a:t> Баден-Баден: причины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18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7544" y="1268759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Сильный </a:t>
            </a:r>
            <a:r>
              <a:rPr lang="ru-RU" sz="3200" b="1" dirty="0" err="1" smtClean="0"/>
              <a:t>хостовый</a:t>
            </a:r>
            <a:r>
              <a:rPr lang="ru-RU" sz="3200" b="1" dirty="0" smtClean="0"/>
              <a:t> фильтр</a:t>
            </a:r>
            <a:endParaRPr lang="en-AU" sz="3200" b="1" dirty="0" smtClean="0"/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b="1" dirty="0" err="1"/>
              <a:t>Переоптимизированные</a:t>
            </a:r>
            <a:r>
              <a:rPr lang="ru-RU" sz="2400" dirty="0"/>
              <a:t>. Ориентированные </a:t>
            </a:r>
            <a:r>
              <a:rPr lang="ru-RU" sz="2400" dirty="0" smtClean="0"/>
              <a:t>только на </a:t>
            </a:r>
            <a:r>
              <a:rPr lang="ru-RU" sz="2400" dirty="0"/>
              <a:t>поисковую систему и улучшение текстовых факторов </a:t>
            </a:r>
            <a:r>
              <a:rPr lang="ru-RU" sz="2400" dirty="0" smtClean="0"/>
              <a:t>ранжирования.</a:t>
            </a:r>
            <a:endParaRPr lang="ru-RU" sz="2400" dirty="0"/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b="1" dirty="0" smtClean="0"/>
              <a:t>С </a:t>
            </a:r>
            <a:r>
              <a:rPr lang="ru-RU" sz="2400" b="1" dirty="0"/>
              <a:t>малой долей смысловой нагрузки (или вообще без неё)</a:t>
            </a:r>
            <a:r>
              <a:rPr lang="ru-RU" sz="2400" dirty="0"/>
              <a:t>. </a:t>
            </a:r>
            <a:r>
              <a:rPr lang="ru-RU" sz="2400" dirty="0" smtClean="0"/>
              <a:t>В </a:t>
            </a:r>
            <a:r>
              <a:rPr lang="ru-RU" sz="2400" dirty="0"/>
              <a:t>данный пункт могут попадать и страницы ориентированные на поисковые запросы с </a:t>
            </a:r>
            <a:r>
              <a:rPr lang="ru-RU" sz="2400" dirty="0" err="1"/>
              <a:t>гео</a:t>
            </a:r>
            <a:r>
              <a:rPr lang="ru-RU" sz="2400" dirty="0"/>
              <a:t>-привязкой (топонимом), в которых не раскрывается </a:t>
            </a:r>
            <a:r>
              <a:rPr lang="ru-RU" sz="2400" dirty="0" smtClean="0"/>
              <a:t>услуга.</a:t>
            </a:r>
            <a:endParaRPr lang="en-AU" sz="2400" dirty="0" smtClean="0"/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b="1" dirty="0" smtClean="0"/>
              <a:t>Частично </a:t>
            </a:r>
            <a:r>
              <a:rPr lang="ru-RU" sz="2400" b="1" dirty="0"/>
              <a:t>или полностью скрытые от внимания посетителя</a:t>
            </a:r>
            <a:r>
              <a:rPr lang="ru-RU" sz="2400" dirty="0"/>
              <a:t>. Размещенные с использование </a:t>
            </a:r>
            <a:r>
              <a:rPr lang="ru-RU" sz="2400" dirty="0" smtClean="0"/>
              <a:t>скроллинга, </a:t>
            </a:r>
            <a:r>
              <a:rPr lang="ru-RU" sz="2400" dirty="0"/>
              <a:t>вкладок переключения (</a:t>
            </a:r>
            <a:r>
              <a:rPr lang="ru-RU" sz="2400" dirty="0" err="1"/>
              <a:t>display:none</a:t>
            </a:r>
            <a:r>
              <a:rPr lang="ru-RU" sz="2400" dirty="0"/>
              <a:t>), прочих.</a:t>
            </a:r>
          </a:p>
        </p:txBody>
      </p:sp>
    </p:spTree>
    <p:extLst>
      <p:ext uri="{BB962C8B-B14F-4D97-AF65-F5344CB8AC3E}">
        <p14:creationId xmlns:p14="http://schemas.microsoft.com/office/powerpoint/2010/main" val="6691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431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Пример неудачного скроллинга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19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159177"/>
            <a:ext cx="8172908" cy="3006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548" y="1275826"/>
            <a:ext cx="7884876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500" b="1" dirty="0" smtClean="0"/>
              <a:t>Скроллинг отдельно указан в причинах применения санкций.</a:t>
            </a:r>
            <a:endParaRPr lang="ru-RU" sz="2500" dirty="0"/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500" b="1" dirty="0" smtClean="0"/>
              <a:t>В данном примере «</a:t>
            </a:r>
            <a:r>
              <a:rPr lang="ru-RU" sz="2500" b="1" dirty="0" err="1" smtClean="0"/>
              <a:t>комбо</a:t>
            </a:r>
            <a:r>
              <a:rPr lang="ru-RU" sz="2500" b="1" dirty="0" smtClean="0"/>
              <a:t>» — скроллинг и большой объем текста на листингах.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16289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4692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Дмитрий Сев</a:t>
            </a:r>
            <a:r>
              <a:rPr lang="en-US" sz="4000" b="1" dirty="0"/>
              <a:t>á</a:t>
            </a:r>
            <a:r>
              <a:rPr lang="ru-RU" sz="4000" b="1" dirty="0" smtClean="0"/>
              <a:t>льнев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0520BFDD-58BD-4394-B361-DE744CAB5857}" type="slidenum">
              <a:rPr lang="ru-RU" sz="1000" smtClean="0">
                <a:solidFill>
                  <a:schemeClr val="bg1"/>
                </a:solidFill>
              </a:rPr>
              <a:t>2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340768"/>
            <a:ext cx="469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2800" b="1" dirty="0" smtClean="0"/>
              <a:t>О спикере</a:t>
            </a:r>
            <a:endParaRPr lang="en-US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7698" y="1988840"/>
            <a:ext cx="46321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>
                <a:latin typeface="+mj-lt"/>
                <a:cs typeface="Arial"/>
              </a:rPr>
              <a:t>Участие в развитии и продвижении более </a:t>
            </a:r>
            <a:r>
              <a:rPr lang="ru-RU" sz="2200" dirty="0" smtClean="0">
                <a:latin typeface="+mj-lt"/>
                <a:cs typeface="Arial"/>
              </a:rPr>
              <a:t>200 проектов.</a:t>
            </a:r>
            <a:endParaRPr lang="en-AU" sz="2200" dirty="0" smtClean="0">
              <a:latin typeface="+mj-lt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+mj-lt"/>
                <a:cs typeface="Arial"/>
              </a:rPr>
              <a:t>Евангелист </a:t>
            </a:r>
            <a:r>
              <a:rPr lang="ru-RU" sz="2200" dirty="0">
                <a:latin typeface="+mj-lt"/>
                <a:cs typeface="Arial"/>
              </a:rPr>
              <a:t>сервиса для профессионалов в SEO и маркетинге: «</a:t>
            </a:r>
            <a:r>
              <a:rPr lang="ru-RU" sz="2200" dirty="0">
                <a:latin typeface="+mj-lt"/>
                <a:cs typeface="Arial"/>
                <a:hlinkClick r:id="rId2"/>
              </a:rPr>
              <a:t>Пиксель Тулс</a:t>
            </a:r>
            <a:r>
              <a:rPr lang="ru-RU" sz="2200" dirty="0" smtClean="0">
                <a:latin typeface="+mj-lt"/>
                <a:cs typeface="Arial"/>
              </a:rPr>
              <a:t>».</a:t>
            </a:r>
            <a:endParaRPr lang="en-AU" sz="2200" dirty="0" smtClean="0">
              <a:latin typeface="+mj-lt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+mj-lt"/>
                <a:cs typeface="Arial"/>
              </a:rPr>
              <a:t>Ведущий и автор передач «Практика </a:t>
            </a:r>
            <a:r>
              <a:rPr lang="ru-RU" sz="2200" dirty="0">
                <a:latin typeface="+mj-lt"/>
                <a:cs typeface="Arial"/>
              </a:rPr>
              <a:t>SEO», «Аналитика SEO», «Познай ТОП» и других</a:t>
            </a:r>
            <a:r>
              <a:rPr lang="ru-RU" sz="2200" dirty="0" smtClean="0">
                <a:latin typeface="+mj-lt"/>
                <a:cs typeface="Arial"/>
              </a:rPr>
              <a:t>.</a:t>
            </a:r>
            <a:endParaRPr lang="en-AU" sz="2200" dirty="0" smtClean="0">
              <a:latin typeface="+mj-lt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+mj-lt"/>
                <a:cs typeface="Arial"/>
              </a:rPr>
              <a:t>Совладелец «</a:t>
            </a:r>
            <a:r>
              <a:rPr lang="ru-RU" sz="2200" dirty="0">
                <a:latin typeface="+mj-lt"/>
                <a:cs typeface="Arial"/>
              </a:rPr>
              <a:t>Пиксель Плюс</a:t>
            </a:r>
            <a:r>
              <a:rPr lang="ru-RU" sz="2200" dirty="0" smtClean="0">
                <a:latin typeface="+mj-lt"/>
                <a:cs typeface="Arial"/>
              </a:rPr>
              <a:t>».</a:t>
            </a:r>
            <a:endParaRPr lang="en-AU" sz="2200" dirty="0" smtClean="0">
              <a:latin typeface="+mj-lt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+mj-lt"/>
                <a:cs typeface="Arial"/>
              </a:rPr>
              <a:t>Регулярные </a:t>
            </a:r>
            <a:r>
              <a:rPr lang="ru-RU" sz="2200" dirty="0">
                <a:latin typeface="+mj-lt"/>
                <a:cs typeface="Arial"/>
              </a:rPr>
              <a:t>выступления </a:t>
            </a:r>
            <a:r>
              <a:rPr lang="ru-RU" sz="2200" dirty="0" smtClean="0">
                <a:latin typeface="+mj-lt"/>
                <a:cs typeface="Arial"/>
              </a:rPr>
              <a:t>на основных </a:t>
            </a:r>
            <a:r>
              <a:rPr lang="ru-RU" sz="2200" dirty="0">
                <a:latin typeface="+mj-lt"/>
                <a:cs typeface="Arial"/>
              </a:rPr>
              <a:t>отраслевых </a:t>
            </a:r>
            <a:r>
              <a:rPr lang="ru-RU" sz="2200" dirty="0" smtClean="0">
                <a:latin typeface="+mj-lt"/>
                <a:cs typeface="Arial"/>
              </a:rPr>
              <a:t>конференциях по </a:t>
            </a:r>
            <a:r>
              <a:rPr lang="en-AU" sz="2200" dirty="0" smtClean="0">
                <a:latin typeface="+mj-lt"/>
                <a:cs typeface="Arial"/>
              </a:rPr>
              <a:t>SEO</a:t>
            </a:r>
            <a:r>
              <a:rPr lang="ru-RU" sz="2200" dirty="0" smtClean="0">
                <a:latin typeface="+mj-lt"/>
                <a:cs typeface="Arial"/>
              </a:rPr>
              <a:t>.</a:t>
            </a:r>
            <a:endParaRPr lang="ru-RU" sz="2200" dirty="0">
              <a:latin typeface="+mj-lt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5303309" y="4143278"/>
            <a:ext cx="33729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«Личный блог» </a:t>
            </a:r>
            <a:r>
              <a:rPr lang="en-US" sz="3400" u="sng" dirty="0" err="1" smtClean="0">
                <a:solidFill>
                  <a:srgbClr val="C00000"/>
                </a:solidFill>
              </a:rPr>
              <a:t>pixelplus.ru</a:t>
            </a:r>
            <a:r>
              <a:rPr lang="en-US" sz="3400" u="sng" dirty="0" smtClean="0">
                <a:solidFill>
                  <a:srgbClr val="C00000"/>
                </a:solidFill>
              </a:rPr>
              <a:t>/</a:t>
            </a:r>
            <a:r>
              <a:rPr lang="ru-RU" sz="3400" u="sng" dirty="0" smtClean="0">
                <a:solidFill>
                  <a:srgbClr val="C00000"/>
                </a:solidFill>
              </a:rPr>
              <a:t> </a:t>
            </a:r>
            <a:r>
              <a:rPr lang="en-US" sz="3400" u="sng" dirty="0" err="1" smtClean="0">
                <a:solidFill>
                  <a:srgbClr val="C00000"/>
                </a:solidFill>
              </a:rPr>
              <a:t>samostoyatelno</a:t>
            </a:r>
            <a:r>
              <a:rPr lang="en-US" sz="3400" u="sng" dirty="0" smtClean="0">
                <a:solidFill>
                  <a:srgbClr val="C00000"/>
                </a:solidFill>
              </a:rPr>
              <a:t>/</a:t>
            </a:r>
            <a:r>
              <a:rPr lang="ru-RU" sz="3400" u="sng" dirty="0" smtClean="0">
                <a:solidFill>
                  <a:srgbClr val="C00000"/>
                </a:solidFill>
              </a:rPr>
              <a:t> </a:t>
            </a:r>
            <a:endParaRPr lang="ru-RU" sz="3400" u="sng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Muff\Desktop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10" y="1556792"/>
            <a:ext cx="33729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18402"/>
            <a:ext cx="7632848" cy="318324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5556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Диагностика в сервисах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20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1268759"/>
            <a:ext cx="79208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/>
              <a:t>Руками </a:t>
            </a:r>
            <a:r>
              <a:rPr lang="mr-IN" sz="3200" b="1" dirty="0" smtClean="0"/>
              <a:t>–</a:t>
            </a:r>
            <a:r>
              <a:rPr lang="en-AU" sz="3200" b="1" dirty="0" smtClean="0"/>
              <a:t>VS</a:t>
            </a:r>
            <a:r>
              <a:rPr lang="mr-IN" sz="3200" b="1" dirty="0" smtClean="0"/>
              <a:t>–</a:t>
            </a:r>
            <a:r>
              <a:rPr lang="en-AU" sz="3200" b="1" dirty="0" smtClean="0"/>
              <a:t> </a:t>
            </a:r>
            <a:r>
              <a:rPr lang="ru-RU" sz="3200" b="1" dirty="0" smtClean="0"/>
              <a:t>автоматизация</a:t>
            </a:r>
            <a:endParaRPr lang="ru-RU" sz="32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500" dirty="0" smtClean="0"/>
              <a:t>«Пиксель Тулс» — </a:t>
            </a:r>
            <a:r>
              <a:rPr lang="en-US" sz="2500" dirty="0" smtClean="0">
                <a:hlinkClick r:id="rId4"/>
              </a:rPr>
              <a:t>tools.pixelplus.ru</a:t>
            </a:r>
            <a:endParaRPr lang="ru-RU" sz="25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500" dirty="0" smtClean="0"/>
              <a:t>Александра </a:t>
            </a:r>
            <a:r>
              <a:rPr lang="ru-RU" sz="2500" dirty="0" err="1" smtClean="0"/>
              <a:t>Арсёнкина</a:t>
            </a:r>
            <a:r>
              <a:rPr lang="ru-RU" sz="2500" dirty="0" smtClean="0"/>
              <a:t> — </a:t>
            </a:r>
            <a:r>
              <a:rPr lang="en-US" sz="2500" dirty="0" smtClean="0">
                <a:hlinkClick r:id="rId5"/>
              </a:rPr>
              <a:t>arsenkin.ru/tools/</a:t>
            </a:r>
            <a:r>
              <a:rPr lang="ru-RU" sz="2500" dirty="0" smtClean="0"/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500" dirty="0" smtClean="0"/>
              <a:t>Другие?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3546306"/>
            <a:ext cx="1800200" cy="258532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i="1" dirty="0" smtClean="0"/>
              <a:t>Документ, который был под запросным «Баден-Баденом», его уже сняли (полное удаление текста).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3546306"/>
            <a:ext cx="1800200" cy="258532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5872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Сводка и снятие санкций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21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95872"/>
              </p:ext>
            </p:extLst>
          </p:nvPr>
        </p:nvGraphicFramePr>
        <p:xfrm>
          <a:off x="467544" y="1377689"/>
          <a:ext cx="8208912" cy="4690800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</a:pPr>
                      <a:r>
                        <a:rPr lang="ru-RU" sz="1800" b="1" cap="all" dirty="0" smtClean="0">
                          <a:effectLst/>
                        </a:rPr>
                        <a:t>ЗАПРОСОЗАВИСИМЫЙ БАДЕН-БАДЕН</a:t>
                      </a:r>
                    </a:p>
                  </a:txBody>
                  <a:tcPr marL="25845" marR="25845" marT="158400" marB="15840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</a:pPr>
                      <a:r>
                        <a:rPr lang="ru-RU" sz="1800" b="1" cap="all" dirty="0">
                          <a:effectLst/>
                        </a:rPr>
                        <a:t>ХОСТОВЫЙ / ПЕРЕОПТИМИЗАЦИЯ</a:t>
                      </a:r>
                    </a:p>
                  </a:txBody>
                  <a:tcPr marL="25845" marR="25845" marT="158400" marB="15840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0071">
                <a:tc>
                  <a:txBody>
                    <a:bodyPr/>
                    <a:lstStyle/>
                    <a:p>
                      <a:pPr fontAlgn="t"/>
                      <a:r>
                        <a:rPr lang="ru-RU" sz="1300" b="1" dirty="0" err="1" smtClean="0">
                          <a:effectLst/>
                        </a:rPr>
                        <a:t>Запросозависимый</a:t>
                      </a:r>
                      <a:r>
                        <a:rPr lang="ru-RU" sz="1300" b="0" dirty="0" smtClean="0">
                          <a:effectLst/>
                        </a:rPr>
                        <a:t>. </a:t>
                      </a:r>
                      <a:r>
                        <a:rPr lang="ru-RU" sz="1300" b="0" dirty="0">
                          <a:effectLst/>
                        </a:rPr>
                        <a:t>Можно зафиксировать резкий рост при небольшой модификации </a:t>
                      </a:r>
                      <a:r>
                        <a:rPr lang="ru-RU" sz="1300" b="0" dirty="0" smtClean="0">
                          <a:effectLst/>
                        </a:rPr>
                        <a:t>запроса</a:t>
                      </a:r>
                      <a:r>
                        <a:rPr lang="ru-RU" sz="1300" b="0" dirty="0">
                          <a:effectLst/>
                        </a:rPr>
                        <a:t>.</a:t>
                      </a:r>
                    </a:p>
                  </a:txBody>
                  <a:tcPr marL="93334" marR="93334" marT="43200" marB="4320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 b="1" dirty="0" smtClean="0">
                          <a:effectLst/>
                        </a:rPr>
                        <a:t>Для всего сайта</a:t>
                      </a:r>
                      <a:r>
                        <a:rPr lang="ru-RU" sz="1300" b="0" dirty="0" smtClean="0">
                          <a:effectLst/>
                        </a:rPr>
                        <a:t>.</a:t>
                      </a:r>
                      <a:r>
                        <a:rPr lang="ru-RU" sz="1300" b="0" baseline="0" dirty="0" smtClean="0">
                          <a:effectLst/>
                        </a:rPr>
                        <a:t> </a:t>
                      </a:r>
                      <a:r>
                        <a:rPr lang="ru-RU" sz="1300" b="0" dirty="0" smtClean="0">
                          <a:effectLst/>
                        </a:rPr>
                        <a:t>Применяется </a:t>
                      </a:r>
                      <a:r>
                        <a:rPr lang="ru-RU" sz="1300" b="0" dirty="0">
                          <a:effectLst/>
                        </a:rPr>
                        <a:t>для всех </a:t>
                      </a:r>
                      <a:r>
                        <a:rPr lang="ru-RU" sz="1300" b="0" dirty="0" smtClean="0">
                          <a:effectLst/>
                        </a:rPr>
                        <a:t>фраз, исключение </a:t>
                      </a:r>
                      <a:r>
                        <a:rPr lang="ru-RU" sz="1300" b="0" dirty="0">
                          <a:effectLst/>
                        </a:rPr>
                        <a:t>— большая часть запросов, для которых проект является </a:t>
                      </a:r>
                      <a:r>
                        <a:rPr lang="ru-RU" sz="1300" b="0" dirty="0" smtClean="0">
                          <a:effectLst/>
                        </a:rPr>
                        <a:t>витальным.</a:t>
                      </a:r>
                      <a:endParaRPr lang="ru-RU" sz="1300" b="0" dirty="0">
                        <a:effectLst/>
                      </a:endParaRPr>
                    </a:p>
                  </a:txBody>
                  <a:tcPr marL="93334" marR="93334" marT="43200" marB="4320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33">
                <a:tc>
                  <a:txBody>
                    <a:bodyPr/>
                    <a:lstStyle/>
                    <a:p>
                      <a:pPr fontAlgn="t"/>
                      <a:r>
                        <a:rPr lang="ru-RU" sz="1300" b="0" dirty="0">
                          <a:effectLst/>
                        </a:rPr>
                        <a:t>Штраф </a:t>
                      </a:r>
                      <a:r>
                        <a:rPr lang="ru-RU" sz="1300" b="0" dirty="0" smtClean="0">
                          <a:effectLst/>
                        </a:rPr>
                        <a:t>— </a:t>
                      </a:r>
                      <a:r>
                        <a:rPr lang="ru-RU" sz="1300" b="0" dirty="0">
                          <a:effectLst/>
                        </a:rPr>
                        <a:t>7–30 пунктов. Варьируется в зависимости от фразы, стартовой позиции и конкуренции.</a:t>
                      </a:r>
                    </a:p>
                  </a:txBody>
                  <a:tcPr marL="93334" marR="93334" marT="43200" marB="4320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 b="0" dirty="0">
                          <a:effectLst/>
                        </a:rPr>
                        <a:t>Штраф </a:t>
                      </a:r>
                      <a:r>
                        <a:rPr lang="ru-RU" sz="1300" b="0" dirty="0" smtClean="0">
                          <a:effectLst/>
                        </a:rPr>
                        <a:t>— </a:t>
                      </a:r>
                      <a:r>
                        <a:rPr lang="ru-RU" sz="1300" b="0" dirty="0">
                          <a:effectLst/>
                        </a:rPr>
                        <a:t>почти ровно 20 </a:t>
                      </a:r>
                      <a:r>
                        <a:rPr lang="ru-RU" sz="1300" b="0" dirty="0" smtClean="0">
                          <a:effectLst/>
                        </a:rPr>
                        <a:t>пунктов.</a:t>
                      </a:r>
                      <a:endParaRPr lang="ru-RU" sz="1300" b="0" dirty="0">
                        <a:effectLst/>
                      </a:endParaRPr>
                    </a:p>
                  </a:txBody>
                  <a:tcPr marL="93334" marR="93334" marT="43200" marB="4320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509791">
                <a:tc>
                  <a:txBody>
                    <a:bodyPr/>
                    <a:lstStyle/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Для снятия </a:t>
                      </a:r>
                      <a:r>
                        <a:rPr lang="ru-RU" sz="1300" b="1" dirty="0" smtClean="0">
                          <a:effectLst/>
                        </a:rPr>
                        <a:t>требуется</a:t>
                      </a:r>
                      <a:r>
                        <a:rPr lang="ru-RU" sz="1300" b="0" dirty="0" smtClean="0">
                          <a:effectLst/>
                        </a:rPr>
                        <a:t>:</a:t>
                      </a:r>
                    </a:p>
                    <a:p>
                      <a:pPr marL="171450" indent="-171450" fontAlgn="t">
                        <a:buFont typeface="Arial" charset="0"/>
                        <a:buChar char="•"/>
                      </a:pPr>
                      <a:r>
                        <a:rPr lang="ru-RU" sz="1300" b="1" dirty="0" smtClean="0">
                          <a:effectLst/>
                        </a:rPr>
                        <a:t>Существенно </a:t>
                      </a:r>
                      <a:r>
                        <a:rPr lang="ru-RU" sz="1300" b="1" dirty="0">
                          <a:effectLst/>
                        </a:rPr>
                        <a:t>переработать </a:t>
                      </a:r>
                      <a:r>
                        <a:rPr lang="ru-RU" sz="1300" b="1" dirty="0" smtClean="0">
                          <a:effectLst/>
                        </a:rPr>
                        <a:t>текст. </a:t>
                      </a:r>
                      <a:r>
                        <a:rPr lang="ru-RU" sz="1300" b="1" dirty="0">
                          <a:effectLst/>
                        </a:rPr>
                        <a:t>Ориентировать материал на читателя, </a:t>
                      </a:r>
                      <a:r>
                        <a:rPr lang="ru-RU" sz="1300" b="1" dirty="0" smtClean="0">
                          <a:effectLst/>
                        </a:rPr>
                        <a:t>снизить </a:t>
                      </a:r>
                      <a:r>
                        <a:rPr lang="ru-RU" sz="1300" b="1" dirty="0">
                          <a:effectLst/>
                        </a:rPr>
                        <a:t>«водность</a:t>
                      </a:r>
                      <a:r>
                        <a:rPr lang="ru-RU" sz="1300" b="1" dirty="0" smtClean="0">
                          <a:effectLst/>
                        </a:rPr>
                        <a:t>».</a:t>
                      </a:r>
                    </a:p>
                    <a:p>
                      <a:pPr marL="171450" indent="-171450" fontAlgn="t">
                        <a:buFont typeface="Arial" charset="0"/>
                        <a:buChar char="•"/>
                      </a:pPr>
                      <a:r>
                        <a:rPr lang="ru-RU" sz="1300" b="1" dirty="0" smtClean="0">
                          <a:effectLst/>
                        </a:rPr>
                        <a:t>Убрать </a:t>
                      </a:r>
                      <a:r>
                        <a:rPr lang="ru-RU" sz="1300" b="1" dirty="0">
                          <a:effectLst/>
                        </a:rPr>
                        <a:t>из текста оптимизированные фразы из двух (биграммы) и трёх </a:t>
                      </a:r>
                      <a:r>
                        <a:rPr lang="ru-RU" sz="1300" b="1" dirty="0" smtClean="0">
                          <a:effectLst/>
                        </a:rPr>
                        <a:t>слов.</a:t>
                      </a:r>
                    </a:p>
                    <a:p>
                      <a:pPr marL="171450" indent="-171450" fontAlgn="t">
                        <a:buFont typeface="Arial" charset="0"/>
                        <a:buChar char="•"/>
                      </a:pPr>
                      <a:r>
                        <a:rPr lang="ru-RU" sz="1300" b="0" dirty="0" smtClean="0">
                          <a:effectLst/>
                        </a:rPr>
                        <a:t>Уменьшить </a:t>
                      </a:r>
                      <a:r>
                        <a:rPr lang="ru-RU" sz="1300" b="0" dirty="0">
                          <a:effectLst/>
                        </a:rPr>
                        <a:t>объем за счёт удаления бессодержательных </a:t>
                      </a:r>
                      <a:r>
                        <a:rPr lang="ru-RU" sz="1300" b="0" dirty="0" smtClean="0">
                          <a:effectLst/>
                        </a:rPr>
                        <a:t>предложений, </a:t>
                      </a:r>
                      <a:r>
                        <a:rPr lang="ru-RU" sz="1300" b="0" dirty="0">
                          <a:effectLst/>
                        </a:rPr>
                        <a:t>понизить плотность вхождений ключевых слов. </a:t>
                      </a:r>
                      <a:r>
                        <a:rPr lang="ru-RU" sz="1300" b="0" dirty="0" smtClean="0">
                          <a:effectLst/>
                        </a:rPr>
                        <a:t>Фрагменты можно </a:t>
                      </a:r>
                      <a:r>
                        <a:rPr lang="ru-RU" sz="1300" b="0" dirty="0">
                          <a:effectLst/>
                        </a:rPr>
                        <a:t>скрывать с помощью валидной версии тега &lt;</a:t>
                      </a:r>
                      <a:r>
                        <a:rPr lang="ru-RU" sz="1300" b="0" dirty="0" err="1" smtClean="0">
                          <a:effectLst/>
                        </a:rPr>
                        <a:t>noindex</a:t>
                      </a:r>
                      <a:r>
                        <a:rPr lang="ru-RU" sz="1300" b="0" dirty="0" smtClean="0">
                          <a:effectLst/>
                        </a:rPr>
                        <a:t>&gt;.</a:t>
                      </a:r>
                      <a:r>
                        <a:rPr lang="ru-RU" sz="1300" b="0" baseline="0" dirty="0" smtClean="0">
                          <a:effectLst/>
                        </a:rPr>
                        <a:t> </a:t>
                      </a:r>
                      <a:r>
                        <a:rPr lang="ru-RU" sz="1300" b="0" dirty="0" smtClean="0">
                          <a:effectLst/>
                        </a:rPr>
                        <a:t>Характерное </a:t>
                      </a:r>
                      <a:r>
                        <a:rPr lang="ru-RU" sz="1300" b="0" dirty="0">
                          <a:effectLst/>
                        </a:rPr>
                        <a:t>сокращение текста — на 20–40 </a:t>
                      </a:r>
                      <a:r>
                        <a:rPr lang="ru-RU" sz="1300" b="0" dirty="0" smtClean="0">
                          <a:effectLst/>
                        </a:rPr>
                        <a:t>процентов.</a:t>
                      </a:r>
                    </a:p>
                    <a:p>
                      <a:pPr marL="171450" indent="-171450" fontAlgn="t">
                        <a:buFont typeface="Arial" charset="0"/>
                        <a:buChar char="•"/>
                      </a:pPr>
                      <a:r>
                        <a:rPr lang="ru-RU" sz="1300" b="0" dirty="0" smtClean="0">
                          <a:effectLst/>
                        </a:rPr>
                        <a:t>Добиться </a:t>
                      </a:r>
                      <a:r>
                        <a:rPr lang="ru-RU" sz="1300" b="0" dirty="0">
                          <a:effectLst/>
                        </a:rPr>
                        <a:t>быстрой переиндексации. Рост позиций может быть зафиксирован и через один-два </a:t>
                      </a:r>
                      <a:r>
                        <a:rPr lang="ru-RU" sz="1300" b="0" dirty="0">
                          <a:solidFill>
                            <a:srgbClr val="C31C25"/>
                          </a:solidFill>
                          <a:effectLst/>
                          <a:hlinkClick r:id="rId3"/>
                        </a:rPr>
                        <a:t>апдейта</a:t>
                      </a:r>
                      <a:r>
                        <a:rPr lang="ru-RU" sz="1300" b="0" dirty="0">
                          <a:effectLst/>
                        </a:rPr>
                        <a:t> </a:t>
                      </a:r>
                      <a:r>
                        <a:rPr lang="ru-RU" sz="1300" b="0" dirty="0" smtClean="0">
                          <a:effectLst/>
                        </a:rPr>
                        <a:t>после.</a:t>
                      </a:r>
                      <a:endParaRPr lang="ru-RU" sz="1300" b="0" dirty="0">
                        <a:effectLst/>
                      </a:endParaRPr>
                    </a:p>
                  </a:txBody>
                  <a:tcPr marL="93334" marR="93334" marT="43200" marB="4320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60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Для снятия требуется</a:t>
                      </a:r>
                      <a:r>
                        <a:rPr lang="ru-RU" sz="1300" b="0" dirty="0" smtClean="0">
                          <a:effectLst/>
                        </a:rPr>
                        <a:t>:</a:t>
                      </a:r>
                    </a:p>
                    <a:p>
                      <a:pPr marL="171450" indent="-171450" fontAlgn="t">
                        <a:buFont typeface="Arial" charset="0"/>
                        <a:buChar char="•"/>
                      </a:pPr>
                      <a:r>
                        <a:rPr lang="ru-RU" sz="1300" b="0" dirty="0" smtClean="0">
                          <a:effectLst/>
                        </a:rPr>
                        <a:t>Выявить </a:t>
                      </a:r>
                      <a:r>
                        <a:rPr lang="ru-RU" sz="1300" b="0" dirty="0">
                          <a:effectLst/>
                        </a:rPr>
                        <a:t>основную причину. Это может быть и наличие избыточных текстов описаний на листингах товаров интернет-магазина и число </a:t>
                      </a:r>
                      <a:r>
                        <a:rPr lang="ru-RU" sz="1300" b="0" dirty="0" err="1">
                          <a:effectLst/>
                        </a:rPr>
                        <a:t>спамных</a:t>
                      </a:r>
                      <a:r>
                        <a:rPr lang="ru-RU" sz="1300" b="0" dirty="0">
                          <a:effectLst/>
                        </a:rPr>
                        <a:t> документов с малоинформативными материалами и ошибками употребления </a:t>
                      </a:r>
                      <a:r>
                        <a:rPr lang="ru-RU" sz="1300" b="0" dirty="0" smtClean="0">
                          <a:effectLst/>
                        </a:rPr>
                        <a:t>фраз.</a:t>
                      </a:r>
                    </a:p>
                    <a:p>
                      <a:pPr marL="171450" indent="-171450" fontAlgn="t">
                        <a:buFont typeface="Arial" charset="0"/>
                        <a:buChar char="•"/>
                      </a:pPr>
                      <a:r>
                        <a:rPr lang="ru-RU" sz="1300" b="0" dirty="0" smtClean="0">
                          <a:effectLst/>
                        </a:rPr>
                        <a:t>Быстро провести </a:t>
                      </a:r>
                      <a:r>
                        <a:rPr lang="ru-RU" sz="1300" b="1" dirty="0">
                          <a:effectLst/>
                        </a:rPr>
                        <a:t>радикальные и достаточные меры</a:t>
                      </a:r>
                      <a:r>
                        <a:rPr lang="ru-RU" sz="1300" b="0" dirty="0">
                          <a:effectLst/>
                        </a:rPr>
                        <a:t>, направленные на </a:t>
                      </a:r>
                      <a:r>
                        <a:rPr lang="ru-RU" sz="1300" b="0" dirty="0" smtClean="0">
                          <a:effectLst/>
                        </a:rPr>
                        <a:t>максимально ускоренное снятие </a:t>
                      </a:r>
                      <a:r>
                        <a:rPr lang="ru-RU" sz="1300" b="0" dirty="0" err="1">
                          <a:effectLst/>
                        </a:rPr>
                        <a:t>хостового</a:t>
                      </a:r>
                      <a:r>
                        <a:rPr lang="ru-RU" sz="1300" b="0" dirty="0">
                          <a:effectLst/>
                        </a:rPr>
                        <a:t> </a:t>
                      </a:r>
                      <a:r>
                        <a:rPr lang="ru-RU" sz="1300" b="0" dirty="0" smtClean="0">
                          <a:effectLst/>
                        </a:rPr>
                        <a:t>фильтра.</a:t>
                      </a:r>
                    </a:p>
                    <a:p>
                      <a:pPr marL="171450" indent="-171450" fontAlgn="t">
                        <a:buFont typeface="Arial" charset="0"/>
                        <a:buChar char="•"/>
                      </a:pPr>
                      <a:r>
                        <a:rPr lang="ru-RU" sz="1300" b="0" dirty="0" smtClean="0">
                          <a:effectLst/>
                        </a:rPr>
                        <a:t>В </a:t>
                      </a:r>
                      <a:r>
                        <a:rPr lang="ru-RU" sz="1300" b="0" dirty="0">
                          <a:effectLst/>
                        </a:rPr>
                        <a:t>случае непонимания точных причин применения — запросить у службы поддержки Яндекса примеры проблемных документов (предоставляется 1–2 URL по обращению).</a:t>
                      </a:r>
                    </a:p>
                  </a:txBody>
                  <a:tcPr marL="93334" marR="93334" marT="43200" marB="4320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331319" y="1138535"/>
            <a:ext cx="206565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6191666"/>
            <a:ext cx="63368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Подробней в статье на сайте «Пиксель Плюс»: </a:t>
            </a:r>
            <a:r>
              <a:rPr lang="ru-RU" sz="1300" dirty="0" smtClean="0">
                <a:hlinkClick r:id="rId4"/>
              </a:rPr>
              <a:t>pixelplus.ru/samostoyatelno/stati/tekstovaya-optimizatsiya/yandex-baden-baden.html</a:t>
            </a:r>
            <a:r>
              <a:rPr lang="ru-RU" sz="1300" dirty="0" smtClean="0"/>
              <a:t>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6495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3279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Непот</a:t>
            </a:r>
            <a:r>
              <a:rPr lang="ru-RU" sz="4000" b="1" dirty="0" smtClean="0"/>
              <a:t>-фильтр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22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331319" y="1138535"/>
            <a:ext cx="206565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68759"/>
            <a:ext cx="8208912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/>
              <a:t>Изменения в «</a:t>
            </a:r>
            <a:r>
              <a:rPr lang="ru-RU" sz="3200" b="1" dirty="0" err="1" smtClean="0"/>
              <a:t>Непоте</a:t>
            </a:r>
            <a:r>
              <a:rPr lang="ru-RU" sz="3200" b="1" dirty="0" smtClean="0"/>
              <a:t>» последних месяцев</a:t>
            </a:r>
            <a:endParaRPr lang="ru-RU" sz="3200" dirty="0" smtClean="0"/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 smtClean="0"/>
              <a:t>Продолжает фильтровать ряд ссылок</a:t>
            </a:r>
            <a:r>
              <a:rPr lang="ru-RU" sz="2400" dirty="0" smtClean="0"/>
              <a:t>.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Нет различия в запросе с кавычками и «!» </a:t>
            </a:r>
            <a:r>
              <a:rPr lang="ru-RU" sz="2400" dirty="0" smtClean="0"/>
              <a:t>(ранее, на нём строилась диагностика).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/>
              <a:t>Пример для одного из сайтов (ссылочный профиль).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26339"/>
            <a:ext cx="5400600" cy="29577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01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173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Тезисы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0520BFDD-58BD-4394-B361-DE744CAB5857}" type="slidenum">
              <a:rPr lang="ru-RU" sz="1000" smtClean="0">
                <a:solidFill>
                  <a:schemeClr val="bg1"/>
                </a:solidFill>
              </a:rPr>
              <a:t>23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3852" y="1279698"/>
            <a:ext cx="8222604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/>
              <a:t>1. </a:t>
            </a:r>
            <a:r>
              <a:rPr lang="ru-RU" sz="2800" b="1" dirty="0" smtClean="0"/>
              <a:t>Изменения в алгоритме, важные для </a:t>
            </a:r>
            <a:r>
              <a:rPr lang="en-AU" sz="2800" b="1" dirty="0" smtClean="0"/>
              <a:t>SEO</a:t>
            </a:r>
            <a:endParaRPr lang="ru-RU" sz="2800" b="1" dirty="0"/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мониторинг</a:t>
            </a:r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общие</a:t>
            </a:r>
            <a:r>
              <a:rPr lang="en-AU" sz="2600" dirty="0" smtClean="0"/>
              <a:t> </a:t>
            </a:r>
            <a:r>
              <a:rPr lang="ru-RU" sz="2600" dirty="0" smtClean="0"/>
              <a:t>закономерности</a:t>
            </a:r>
          </a:p>
          <a:p>
            <a:pPr marL="800100" lvl="1" indent="-342900">
              <a:spcBef>
                <a:spcPts val="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язык запросов</a:t>
            </a:r>
            <a:endParaRPr lang="en-AU" sz="2600" dirty="0" smtClean="0"/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 smtClean="0"/>
              <a:t>2</a:t>
            </a:r>
            <a:r>
              <a:rPr lang="ru-RU" sz="2800" b="1" dirty="0"/>
              <a:t>. </a:t>
            </a:r>
            <a:r>
              <a:rPr lang="ru-RU" sz="2800" b="1" dirty="0" smtClean="0"/>
              <a:t>Фильтры: новые, изменения в старых</a:t>
            </a:r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Баден-Баден: </a:t>
            </a:r>
            <a:r>
              <a:rPr lang="ru-RU" sz="2600" dirty="0" err="1" smtClean="0"/>
              <a:t>запросозависимый</a:t>
            </a:r>
            <a:r>
              <a:rPr lang="ru-RU" sz="2600" dirty="0" smtClean="0"/>
              <a:t> и </a:t>
            </a:r>
            <a:r>
              <a:rPr lang="ru-RU" sz="2600" dirty="0" err="1" smtClean="0"/>
              <a:t>хостовый</a:t>
            </a:r>
            <a:endParaRPr lang="ru-RU" sz="2600" dirty="0" smtClean="0"/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прочие фильтры</a:t>
            </a:r>
          </a:p>
          <a:p>
            <a:pPr marL="800100" lvl="1" indent="-342900">
              <a:spcBef>
                <a:spcPts val="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кейсы и диагностика</a:t>
            </a:r>
            <a:endParaRPr lang="ru-RU" sz="2600" dirty="0"/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</a:rPr>
              <a:t>3. Общие</a:t>
            </a:r>
            <a:r>
              <a:rPr lang="en-A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выводы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201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Выводы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0520BFDD-58BD-4394-B361-DE744CAB5857}" type="slidenum">
              <a:rPr lang="ru-RU" sz="1000" smtClean="0">
                <a:solidFill>
                  <a:schemeClr val="bg1"/>
                </a:solidFill>
              </a:rPr>
              <a:t>24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86763"/>
            <a:ext cx="82089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500" b="1" dirty="0" smtClean="0"/>
              <a:t>Указаны основные тенденции в ранжировании</a:t>
            </a:r>
            <a:r>
              <a:rPr lang="ru-RU" sz="2500" dirty="0" smtClean="0"/>
              <a:t>, приведены причины применения новых санкций, их типы и проявление.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500" b="1" dirty="0" smtClean="0"/>
              <a:t>Яндекс продолжает увеличивать число фильтров </a:t>
            </a:r>
            <a:r>
              <a:rPr lang="ru-RU" sz="2500" dirty="0" smtClean="0"/>
              <a:t>и модифицировать их (по точности и полноте). Новый виток коснулся текстовых метрик документов.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500" b="1" dirty="0" smtClean="0"/>
              <a:t>Отмена ряда важных операторов расширенного поиска осложнила диагностику санкций </a:t>
            </a:r>
            <a:r>
              <a:rPr lang="ru-RU" sz="2500" dirty="0" smtClean="0"/>
              <a:t>(пост-фильтрация, </a:t>
            </a:r>
            <a:r>
              <a:rPr lang="ru-RU" sz="2500" dirty="0" err="1" smtClean="0"/>
              <a:t>Непот</a:t>
            </a:r>
            <a:r>
              <a:rPr lang="ru-RU" sz="2500" dirty="0" smtClean="0"/>
              <a:t>, </a:t>
            </a:r>
            <a:r>
              <a:rPr lang="ru-RU" sz="2500" dirty="0" err="1" smtClean="0"/>
              <a:t>аффилированность</a:t>
            </a:r>
            <a:r>
              <a:rPr lang="ru-RU" sz="2500" dirty="0" smtClean="0"/>
              <a:t>, дополнительные задачи), а также снизила качество поисковой системы (поломка пользовательского оператора «</a:t>
            </a:r>
            <a:r>
              <a:rPr lang="en-AU" sz="2500" dirty="0" smtClean="0"/>
              <a:t>site:</a:t>
            </a:r>
            <a:r>
              <a:rPr lang="ru-RU" sz="2500" dirty="0" smtClean="0"/>
              <a:t>»). Появились сложности при проведении текстового анализа.</a:t>
            </a:r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4257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Полезные</a:t>
            </a:r>
            <a:r>
              <a:rPr lang="ru-RU" sz="4000" b="1" dirty="0" smtClean="0"/>
              <a:t> ссылки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0520BFDD-58BD-4394-B361-DE744CAB5857}" type="slidenum">
              <a:rPr lang="ru-RU" sz="1000" smtClean="0">
                <a:solidFill>
                  <a:schemeClr val="bg1"/>
                </a:solidFill>
              </a:rPr>
              <a:t>25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1283045"/>
            <a:ext cx="792088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ru-RU" b="1" dirty="0" smtClean="0"/>
              <a:t>Бесплатная помощь по </a:t>
            </a:r>
            <a:r>
              <a:rPr lang="en-US" b="1" dirty="0" smtClean="0"/>
              <a:t>SEO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pixelplus.ru/</a:t>
            </a:r>
            <a:r>
              <a:rPr lang="en-US" dirty="0" err="1" smtClean="0">
                <a:hlinkClick r:id="rId3"/>
              </a:rPr>
              <a:t>samostoyatelno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en-US" dirty="0" smtClean="0"/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ru-RU" b="1" dirty="0" smtClean="0"/>
              <a:t>«Пиксель Тулс» </a:t>
            </a:r>
            <a:r>
              <a:rPr lang="ru-RU" dirty="0" smtClean="0"/>
              <a:t>— инструменты для профессионалов в </a:t>
            </a:r>
            <a:r>
              <a:rPr lang="en-US" dirty="0" smtClean="0"/>
              <a:t>SEO: </a:t>
            </a:r>
            <a:r>
              <a:rPr lang="en-US" dirty="0" smtClean="0">
                <a:hlinkClick r:id="rId4"/>
              </a:rPr>
              <a:t>tools.pixelplus.ru</a:t>
            </a:r>
            <a:r>
              <a:rPr lang="en-US" dirty="0" smtClean="0"/>
              <a:t> </a:t>
            </a:r>
            <a:r>
              <a:rPr lang="ru-RU" dirty="0" smtClean="0"/>
              <a:t>(тексты, ссылки, ПФ, семантическое ядро)</a:t>
            </a:r>
            <a:endParaRPr lang="en-US" dirty="0" smtClean="0"/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ru-RU" b="1" dirty="0" smtClean="0"/>
              <a:t>Полный список санкций поисковых систем</a:t>
            </a:r>
            <a:r>
              <a:rPr lang="ru-RU" dirty="0" smtClean="0"/>
              <a:t>: </a:t>
            </a:r>
            <a:r>
              <a:rPr lang="en-US" dirty="0" smtClean="0">
                <a:hlinkClick r:id="rId5"/>
              </a:rPr>
              <a:t>pixelplus.ru/samostoyatelno/stati/prodvizhenie-saytov/sanktsii-poiskovykh-sistem.html</a:t>
            </a:r>
            <a:r>
              <a:rPr lang="ru-RU" dirty="0" smtClean="0"/>
              <a:t>  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ru-RU" b="1" dirty="0" err="1" smtClean="0"/>
              <a:t>Апометр</a:t>
            </a:r>
            <a:r>
              <a:rPr lang="ru-RU" dirty="0" smtClean="0"/>
              <a:t>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tools.pixelplus.ru/updates/yandex</a:t>
            </a:r>
            <a:r>
              <a:rPr lang="ru-RU" dirty="0" smtClean="0"/>
              <a:t> (будут знаковые улучшения</a:t>
            </a:r>
            <a:r>
              <a:rPr lang="en-AU" dirty="0" smtClean="0"/>
              <a:t> </a:t>
            </a:r>
            <a:r>
              <a:rPr lang="ru-RU" dirty="0" smtClean="0"/>
              <a:t>с анализом параметров выдачи!)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ru-RU" b="1" dirty="0" smtClean="0"/>
              <a:t>Фильтр «Баден-Баден»</a:t>
            </a:r>
            <a:r>
              <a:rPr lang="ru-RU" dirty="0" smtClean="0"/>
              <a:t>:</a:t>
            </a:r>
          </a:p>
          <a:p>
            <a:pPr marL="914400" lvl="1" indent="-457200"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hlinkClick r:id="rId7"/>
              </a:rPr>
              <a:t>pixelplus.ru/samostoyatelno/stati/tekstovaya-optimizatsiya/yandex-baden-baden.html</a:t>
            </a:r>
            <a:r>
              <a:rPr lang="en-US" dirty="0" smtClean="0"/>
              <a:t> </a:t>
            </a:r>
            <a:endParaRPr lang="ru-RU" dirty="0" smtClean="0"/>
          </a:p>
          <a:p>
            <a:pPr marL="914400" lvl="1" indent="-457200">
              <a:spcAft>
                <a:spcPts val="200"/>
              </a:spcAft>
              <a:buFont typeface="Arial" charset="0"/>
              <a:buChar char="•"/>
            </a:pPr>
            <a:r>
              <a:rPr lang="en-US" dirty="0" smtClean="0">
                <a:hlinkClick r:id="rId8"/>
              </a:rPr>
              <a:t>yandex.ru/blog/webmaster/baden-baden-novyy-algoritm-opredeleniya-pereoptimizirovannykh-tekstov</a:t>
            </a:r>
            <a:endParaRPr lang="ru-RU" dirty="0" smtClean="0"/>
          </a:p>
          <a:p>
            <a:pPr marL="914400" lvl="1" indent="-457200">
              <a:spcAft>
                <a:spcPts val="1000"/>
              </a:spcAft>
              <a:buFont typeface="Arial" charset="0"/>
              <a:buChar char="•"/>
            </a:pPr>
            <a:r>
              <a:rPr lang="en-US" dirty="0" smtClean="0">
                <a:hlinkClick r:id="rId9"/>
              </a:rPr>
              <a:t>yandex.ru/blog/webmaster/baden-baden-i-opovescheniya-v-vebmastere</a:t>
            </a:r>
            <a:endParaRPr lang="ru-RU" dirty="0" smtClean="0"/>
          </a:p>
          <a:p>
            <a:pPr marL="457200" indent="-457200">
              <a:spcAft>
                <a:spcPts val="200"/>
              </a:spcAft>
              <a:buFont typeface="+mj-lt"/>
              <a:buAutoNum type="arabicPeriod"/>
            </a:pPr>
            <a:r>
              <a:rPr lang="ru-RU" b="1" dirty="0" err="1"/>
              <a:t>Апометры</a:t>
            </a:r>
            <a:r>
              <a:rPr lang="ru-RU" b="1" dirty="0"/>
              <a:t> под </a:t>
            </a:r>
            <a:r>
              <a:rPr lang="en-AU" b="1" dirty="0"/>
              <a:t>Google</a:t>
            </a:r>
            <a:r>
              <a:rPr lang="en-AU" dirty="0"/>
              <a:t>: </a:t>
            </a:r>
            <a:r>
              <a:rPr lang="ru-RU" dirty="0">
                <a:hlinkClick r:id="rId10"/>
              </a:rPr>
              <a:t>mozcast.com/features</a:t>
            </a:r>
            <a:r>
              <a:rPr lang="ru-RU" dirty="0"/>
              <a:t>,</a:t>
            </a:r>
            <a:r>
              <a:rPr lang="en-AU" dirty="0"/>
              <a:t> </a:t>
            </a:r>
            <a:r>
              <a:rPr lang="en-AU" dirty="0">
                <a:hlinkClick r:id="rId11"/>
              </a:rPr>
              <a:t>algoroo.com</a:t>
            </a:r>
            <a:endParaRPr lang="ru-RU" dirty="0"/>
          </a:p>
          <a:p>
            <a:pPr marL="914400" lvl="1" indent="-457200">
              <a:spcAft>
                <a:spcPts val="200"/>
              </a:spcAft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2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79" y="1664914"/>
            <a:ext cx="9144000" cy="1920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267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Ваши вопросы</a:t>
            </a:r>
            <a:r>
              <a:rPr lang="ru-RU" altLang="ru-RU" sz="4267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" y="3773667"/>
            <a:ext cx="9143620" cy="230371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6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Севальнев Дмитрий</a:t>
            </a:r>
            <a:r>
              <a:rPr lang="ru-RU" alt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Пиксель Плюс </a:t>
            </a:r>
            <a:r>
              <a:rPr lang="en-AU" alt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&amp;</a:t>
            </a:r>
            <a:r>
              <a:rPr lang="ru-RU" alt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Пиксель Тулс</a:t>
            </a:r>
            <a:r>
              <a:rPr lang="en-US" alt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alt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ru-RU" sz="2133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seo@pixelplus.ru</a:t>
            </a:r>
            <a:endParaRPr lang="ru-RU" altLang="ru-RU" sz="2133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173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Тезисы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0520BFDD-58BD-4394-B361-DE744CAB5857}" type="slidenum">
              <a:rPr lang="ru-RU" sz="1000" smtClean="0">
                <a:solidFill>
                  <a:schemeClr val="bg1"/>
                </a:solidFill>
              </a:rPr>
              <a:t>3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3852" y="1279698"/>
            <a:ext cx="8222604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</a:rPr>
              <a:t>1. </a:t>
            </a:r>
            <a:r>
              <a:rPr lang="ru-RU" sz="2800" b="1" dirty="0" smtClean="0">
                <a:solidFill>
                  <a:srgbClr val="C00000"/>
                </a:solidFill>
              </a:rPr>
              <a:t>Изменения в алгоритме, важные для </a:t>
            </a:r>
            <a:r>
              <a:rPr lang="en-AU" sz="2800" b="1" dirty="0" smtClean="0">
                <a:solidFill>
                  <a:srgbClr val="C00000"/>
                </a:solidFill>
              </a:rPr>
              <a:t>SEO</a:t>
            </a:r>
            <a:endParaRPr lang="ru-RU" sz="2800" b="1" dirty="0">
              <a:solidFill>
                <a:srgbClr val="C00000"/>
              </a:solidFill>
            </a:endParaRPr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мониторинг</a:t>
            </a:r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общие</a:t>
            </a:r>
            <a:r>
              <a:rPr lang="en-AU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 smtClean="0">
                <a:solidFill>
                  <a:srgbClr val="C00000"/>
                </a:solidFill>
              </a:rPr>
              <a:t>закономерности</a:t>
            </a:r>
          </a:p>
          <a:p>
            <a:pPr marL="800100" lvl="1" indent="-342900">
              <a:spcBef>
                <a:spcPts val="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язык запросов</a:t>
            </a:r>
            <a:endParaRPr lang="en-AU" sz="2600" dirty="0" smtClean="0">
              <a:solidFill>
                <a:srgbClr val="C00000"/>
              </a:solidFill>
            </a:endParaRPr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 smtClean="0"/>
              <a:t>2</a:t>
            </a:r>
            <a:r>
              <a:rPr lang="ru-RU" sz="2800" b="1" dirty="0"/>
              <a:t>. </a:t>
            </a:r>
            <a:r>
              <a:rPr lang="ru-RU" sz="2800" b="1" dirty="0" smtClean="0"/>
              <a:t>Фильтры: новые, изменения в старых</a:t>
            </a:r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Баден-Баден: </a:t>
            </a:r>
            <a:r>
              <a:rPr lang="ru-RU" sz="2600" dirty="0" err="1" smtClean="0"/>
              <a:t>запросозависимый</a:t>
            </a:r>
            <a:r>
              <a:rPr lang="ru-RU" sz="2600" dirty="0" smtClean="0"/>
              <a:t> и </a:t>
            </a:r>
            <a:r>
              <a:rPr lang="ru-RU" sz="2600" dirty="0" err="1" smtClean="0"/>
              <a:t>хостовый</a:t>
            </a:r>
            <a:endParaRPr lang="ru-RU" sz="2600" dirty="0" smtClean="0"/>
          </a:p>
          <a:p>
            <a:pPr marL="800100" lvl="1" indent="-34290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/>
              <a:t>п</a:t>
            </a:r>
            <a:r>
              <a:rPr lang="ru-RU" sz="2600" dirty="0" smtClean="0"/>
              <a:t>рочие фильтры</a:t>
            </a:r>
          </a:p>
          <a:p>
            <a:pPr marL="800100" lvl="1" indent="-342900">
              <a:spcBef>
                <a:spcPts val="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кейсы и диагностика</a:t>
            </a:r>
            <a:endParaRPr lang="ru-RU" sz="2600" dirty="0"/>
          </a:p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ru-RU" sz="2800" b="1" dirty="0"/>
              <a:t>3. Общие</a:t>
            </a:r>
            <a:r>
              <a:rPr lang="en-AU" sz="2800" b="1" dirty="0" smtClean="0"/>
              <a:t> </a:t>
            </a:r>
            <a:r>
              <a:rPr lang="ru-RU" sz="2800" b="1" dirty="0" smtClean="0"/>
              <a:t>выводы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25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755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Как можно </a:t>
            </a:r>
            <a:r>
              <a:rPr lang="ru-RU" sz="4000" b="1" dirty="0" err="1" smtClean="0"/>
              <a:t>мониторить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апдейты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4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970569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Пример мониторинга на базе «Пиксель Тулс»: </a:t>
            </a:r>
            <a:r>
              <a:rPr lang="ru-RU" sz="2000" dirty="0" smtClean="0">
                <a:hlinkClick r:id="rId3"/>
              </a:rPr>
              <a:t>tools.pixelplus.ru/updates/yandex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9" y="1984298"/>
            <a:ext cx="8105847" cy="39380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268759"/>
            <a:ext cx="8337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Мониторинг текстовых </a:t>
            </a:r>
            <a:r>
              <a:rPr lang="ru-RU" sz="3200" b="1" dirty="0" err="1" smtClean="0"/>
              <a:t>апдейтов</a:t>
            </a:r>
            <a:r>
              <a:rPr lang="ru-RU" sz="3200" b="1" dirty="0" smtClean="0"/>
              <a:t> и «шторма»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154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485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Какие срезы важны?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5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1286763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600" b="1" dirty="0" smtClean="0"/>
              <a:t>По тематикам.</a:t>
            </a:r>
          </a:p>
          <a:p>
            <a:pPr marL="514350" indent="-514350">
              <a:buAutoNum type="arabicPeriod"/>
            </a:pPr>
            <a:r>
              <a:rPr lang="ru-RU" sz="2600" b="1" dirty="0" smtClean="0"/>
              <a:t>По сегментам запросов (типы, свойства).</a:t>
            </a:r>
          </a:p>
          <a:p>
            <a:pPr marL="514350" indent="-514350">
              <a:buAutoNum type="arabicPeriod"/>
            </a:pPr>
            <a:r>
              <a:rPr lang="ru-RU" sz="2600" b="1" dirty="0" smtClean="0"/>
              <a:t>По параметрам в выдаче (см. примеры ниже).</a:t>
            </a:r>
            <a:endParaRPr lang="ru-RU" sz="2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03777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 мониторинга от «</a:t>
            </a:r>
            <a:r>
              <a:rPr lang="en-AU" dirty="0" smtClean="0"/>
              <a:t>MOZ</a:t>
            </a:r>
            <a:r>
              <a:rPr lang="ru-RU" dirty="0" smtClean="0"/>
              <a:t>» под </a:t>
            </a:r>
            <a:r>
              <a:rPr lang="en-AU" dirty="0" smtClean="0"/>
              <a:t>Google</a:t>
            </a:r>
            <a:r>
              <a:rPr lang="ru-RU" dirty="0" smtClean="0"/>
              <a:t>:</a:t>
            </a:r>
            <a:r>
              <a:rPr lang="en-AU" dirty="0" smtClean="0"/>
              <a:t> </a:t>
            </a:r>
            <a:r>
              <a:rPr lang="ru-RU" dirty="0" smtClean="0">
                <a:hlinkClick r:id="rId3"/>
              </a:rPr>
              <a:t>mozcast.com/features</a:t>
            </a:r>
            <a:r>
              <a:rPr lang="ru-RU" dirty="0" smtClean="0"/>
              <a:t>, с категориями</a:t>
            </a:r>
            <a:r>
              <a:rPr lang="en-AU" dirty="0" smtClean="0"/>
              <a:t>: </a:t>
            </a:r>
            <a:r>
              <a:rPr lang="en-AU" dirty="0" smtClean="0">
                <a:hlinkClick r:id="rId4"/>
              </a:rPr>
              <a:t>algoroo.com</a:t>
            </a:r>
            <a:r>
              <a:rPr lang="en-AU" dirty="0" smtClean="0"/>
              <a:t>  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618483"/>
            <a:ext cx="7302006" cy="33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8083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Важно ли анализировать </a:t>
            </a:r>
            <a:r>
              <a:rPr lang="ru-RU" sz="4000" b="1" dirty="0" err="1" smtClean="0"/>
              <a:t>апдейты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6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1268759"/>
            <a:ext cx="792088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Да, иначе сложно</a:t>
            </a:r>
            <a:r>
              <a:rPr lang="mr-IN" sz="3200" b="1" dirty="0" smtClean="0"/>
              <a:t>…</a:t>
            </a:r>
            <a:endParaRPr lang="ru-RU" sz="3200" b="1" dirty="0" smtClean="0"/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ru-RU" sz="2600" b="1" dirty="0" smtClean="0"/>
              <a:t>Отличить локальные «подвижки» по сайту от общей тенденции в поисковой системе.</a:t>
            </a:r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ru-RU" sz="2600" b="1" dirty="0" smtClean="0"/>
              <a:t>Понять характер изменений и необходимость корректировки свой стратегии </a:t>
            </a:r>
            <a:r>
              <a:rPr lang="en-AU" sz="2600" dirty="0" smtClean="0"/>
              <a:t>(AMP, HTTPS,</a:t>
            </a:r>
            <a:r>
              <a:rPr lang="ru-RU" sz="2600" dirty="0" smtClean="0"/>
              <a:t> текстовая оптимизация, ссылочные факторы, тип сайта: </a:t>
            </a:r>
            <a:r>
              <a:rPr lang="ru-RU" sz="2600" dirty="0" err="1" smtClean="0"/>
              <a:t>агрегатор</a:t>
            </a:r>
            <a:r>
              <a:rPr lang="ru-RU" sz="2600" dirty="0"/>
              <a:t>, </a:t>
            </a:r>
            <a:r>
              <a:rPr lang="ru-RU" sz="2600" dirty="0" err="1" smtClean="0"/>
              <a:t>маркетплейс</a:t>
            </a:r>
            <a:r>
              <a:rPr lang="ru-RU" sz="2600" dirty="0" smtClean="0"/>
              <a:t>, </a:t>
            </a:r>
            <a:r>
              <a:rPr lang="en-AU" sz="2600" dirty="0" smtClean="0"/>
              <a:t>e-commerce, </a:t>
            </a:r>
            <a:r>
              <a:rPr lang="mr-IN" sz="2600" dirty="0" smtClean="0"/>
              <a:t>…</a:t>
            </a:r>
            <a:r>
              <a:rPr lang="ru-RU" sz="2600" dirty="0" smtClean="0"/>
              <a:t>).</a:t>
            </a:r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ru-RU" sz="2600" b="1" dirty="0" smtClean="0"/>
              <a:t>Вклад алгоритма «Многоруких бандитов».</a:t>
            </a:r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ru-RU" sz="2600" b="1" dirty="0" smtClean="0"/>
              <a:t>Это просто интересно.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989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6473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Апдейты</a:t>
            </a:r>
            <a:r>
              <a:rPr lang="ru-RU" sz="4000" b="1" dirty="0" smtClean="0"/>
              <a:t> и «буря в стакане»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7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1268759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Если 1 000 раз задать один и тот же запрос в Яндекс за 5 минут, то можно и удивиться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856066"/>
            <a:ext cx="6768752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ru-RU" sz="2300" dirty="0" smtClean="0"/>
              <a:t>Имеется более 10 разных по составу ТОП-10.</a:t>
            </a:r>
            <a:endParaRPr lang="ru-RU" sz="2300" dirty="0"/>
          </a:p>
          <a:p>
            <a:pPr marL="514350" indent="-51435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ru-RU" sz="2300" dirty="0" smtClean="0"/>
              <a:t>Ряд из них — значительно более «популярные».</a:t>
            </a:r>
          </a:p>
          <a:p>
            <a:pPr marL="514350" indent="-51435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ru-RU" sz="2300" dirty="0" smtClean="0"/>
              <a:t>Отличия между «популярными» меньше,       чем у «популярных» и «редких» </a:t>
            </a:r>
            <a:r>
              <a:rPr lang="en-AU" sz="2300" dirty="0" smtClean="0"/>
              <a:t>SERP.</a:t>
            </a:r>
            <a:endParaRPr lang="ru-RU" sz="23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9" y="2452628"/>
            <a:ext cx="8204847" cy="22502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46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8019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Общие закономерности в Яндексе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8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1280271"/>
            <a:ext cx="7920880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600"/>
              </a:spcAft>
              <a:buFont typeface="+mj-lt"/>
              <a:buAutoNum type="arabicPeriod"/>
            </a:pPr>
            <a:r>
              <a:rPr lang="ru-RU" sz="2500" b="1" dirty="0" smtClean="0"/>
              <a:t>Просадка ряда документов </a:t>
            </a:r>
            <a:r>
              <a:rPr lang="ru-RU" sz="2500" dirty="0" smtClean="0"/>
              <a:t>в результате запуска алгоритма выявления </a:t>
            </a:r>
            <a:r>
              <a:rPr lang="ru-RU" sz="2500" dirty="0" err="1" smtClean="0"/>
              <a:t>переоптимизированных</a:t>
            </a:r>
            <a:r>
              <a:rPr lang="ru-RU" sz="2500" dirty="0" smtClean="0"/>
              <a:t> текстов «Баден-Баден».</a:t>
            </a:r>
          </a:p>
          <a:p>
            <a:pPr marL="514350" indent="-514350">
              <a:spcAft>
                <a:spcPts val="1600"/>
              </a:spcAft>
              <a:buFont typeface="+mj-lt"/>
              <a:buAutoNum type="arabicPeriod"/>
            </a:pPr>
            <a:r>
              <a:rPr lang="ru-RU" sz="2500" b="1" dirty="0" smtClean="0"/>
              <a:t>Рост </a:t>
            </a:r>
            <a:r>
              <a:rPr lang="ru-RU" sz="2500" b="1" dirty="0"/>
              <a:t>доли </a:t>
            </a:r>
            <a:r>
              <a:rPr lang="en-US" sz="2500" b="1" dirty="0"/>
              <a:t>HTTPS</a:t>
            </a:r>
            <a:r>
              <a:rPr lang="ru-RU" sz="2500" b="1" dirty="0" smtClean="0"/>
              <a:t>-результатов </a:t>
            </a:r>
            <a:r>
              <a:rPr lang="ru-RU" sz="2500" dirty="0"/>
              <a:t>в выдаче</a:t>
            </a:r>
            <a:r>
              <a:rPr lang="ru-RU" sz="2500" dirty="0" smtClean="0"/>
              <a:t>.</a:t>
            </a:r>
            <a:endParaRPr lang="en-AU" sz="2500" dirty="0" smtClean="0"/>
          </a:p>
          <a:p>
            <a:pPr marL="514350" indent="-514350">
              <a:spcAft>
                <a:spcPts val="1600"/>
              </a:spcAft>
              <a:buFont typeface="+mj-lt"/>
              <a:buAutoNum type="arabicPeriod"/>
            </a:pPr>
            <a:r>
              <a:rPr lang="ru-RU" sz="2500" b="1" dirty="0" smtClean="0"/>
              <a:t>Запуск </a:t>
            </a:r>
            <a:r>
              <a:rPr lang="ru-RU" sz="2500" b="1" dirty="0" err="1" smtClean="0"/>
              <a:t>хостового</a:t>
            </a:r>
            <a:r>
              <a:rPr lang="ru-RU" sz="2500" b="1" dirty="0" smtClean="0"/>
              <a:t> фильтра «Баден-Баден»</a:t>
            </a:r>
            <a:r>
              <a:rPr lang="ru-RU" sz="2500" dirty="0" smtClean="0"/>
              <a:t>.</a:t>
            </a:r>
          </a:p>
          <a:p>
            <a:pPr marL="514350" indent="-514350">
              <a:spcAft>
                <a:spcPts val="1600"/>
              </a:spcAft>
              <a:buFont typeface="+mj-lt"/>
              <a:buAutoNum type="arabicPeriod"/>
            </a:pPr>
            <a:r>
              <a:rPr lang="ru-RU" sz="2500" b="1" dirty="0" smtClean="0"/>
              <a:t>Дальнейший рост числа сайтов, адаптированных </a:t>
            </a:r>
            <a:r>
              <a:rPr lang="ru-RU" sz="2500" dirty="0" smtClean="0"/>
              <a:t>к просмотру с переносных устройств.</a:t>
            </a:r>
          </a:p>
          <a:p>
            <a:pPr marL="514350" indent="-514350">
              <a:spcAft>
                <a:spcPts val="1600"/>
              </a:spcAft>
              <a:buFont typeface="+mj-lt"/>
              <a:buAutoNum type="arabicPeriod"/>
            </a:pPr>
            <a:r>
              <a:rPr lang="ru-RU" sz="2500" b="1" dirty="0" smtClean="0"/>
              <a:t>Палех</a:t>
            </a:r>
            <a:r>
              <a:rPr lang="ru-RU" sz="2500" dirty="0" smtClean="0"/>
              <a:t>: отдельный алгоритм под хвост НЧ-запросов.</a:t>
            </a:r>
          </a:p>
          <a:p>
            <a:pPr marL="514350" indent="-514350">
              <a:spcAft>
                <a:spcPts val="1600"/>
              </a:spcAft>
              <a:buFont typeface="+mj-lt"/>
              <a:buAutoNum type="arabicPeriod"/>
            </a:pPr>
            <a:r>
              <a:rPr lang="ru-RU" sz="2500" b="1" dirty="0" smtClean="0"/>
              <a:t>В отдельных сегментах</a:t>
            </a:r>
            <a:r>
              <a:rPr lang="ru-RU" sz="2500" dirty="0" smtClean="0"/>
              <a:t>: рост статейных проектов.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978548"/>
            <a:ext cx="6336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Подробней: </a:t>
            </a:r>
            <a:r>
              <a:rPr lang="ru-RU" sz="2000" dirty="0" smtClean="0">
                <a:hlinkClick r:id="rId3"/>
              </a:rPr>
              <a:t>pixelplus.ru/samostoyatelno/stati/tekstovaya-optimizatsiya/yandex-baden-baden.html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17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8317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Язык запросов Яндекса (операторы)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6FFEBE9-7A4E-49F2-AED5-BFD1149FA041}" type="slidenum">
              <a:rPr lang="ru-RU" sz="1000" smtClean="0">
                <a:solidFill>
                  <a:schemeClr val="bg1"/>
                </a:solidFill>
              </a:rPr>
              <a:t>9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548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10" name="Picture 3" descr="C:\Users\Muff\Desktop\логотип-горизонтальный-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2" y="6261580"/>
            <a:ext cx="2130401" cy="4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1268759"/>
            <a:ext cx="7776864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/>
              <a:t>Проблема: отказ от поддержки ряда важных операторов поиска.</a:t>
            </a:r>
            <a:endParaRPr lang="ru-RU" sz="3200" dirty="0" smtClean="0"/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По факту: поломка даже поддерживаемых операторов вида «</a:t>
            </a:r>
            <a:r>
              <a:rPr lang="en-AU" sz="2400" dirty="0" smtClean="0"/>
              <a:t>site:</a:t>
            </a:r>
            <a:r>
              <a:rPr lang="ru-RU" sz="2400" dirty="0" smtClean="0"/>
              <a:t>»</a:t>
            </a:r>
            <a:r>
              <a:rPr lang="en-AU" sz="2400" dirty="0" smtClean="0"/>
              <a:t> </a:t>
            </a:r>
            <a:r>
              <a:rPr lang="ru-RU" sz="2400" dirty="0" smtClean="0"/>
              <a:t>и других</a:t>
            </a:r>
            <a:r>
              <a:rPr lang="en-AU" sz="2400" dirty="0" smtClean="0"/>
              <a:t>. 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Отмена: &amp;, &amp;&amp;, &lt;&lt;, ~, (), !! —</a:t>
            </a:r>
            <a:r>
              <a:rPr lang="en-AU" sz="2400" dirty="0" smtClean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</a:rPr>
              <a:t>акие из-за этого проблемы?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Отмена ряда и ранее недокументированных операторов: «</a:t>
            </a:r>
            <a:r>
              <a:rPr lang="en-AU" sz="2400" dirty="0" err="1" smtClean="0"/>
              <a:t>linkint</a:t>
            </a:r>
            <a:r>
              <a:rPr lang="en-AU" sz="2400" dirty="0" smtClean="0"/>
              <a:t>:</a:t>
            </a:r>
            <a:r>
              <a:rPr lang="ru-RU" sz="2400" dirty="0" smtClean="0"/>
              <a:t>»</a:t>
            </a:r>
            <a:r>
              <a:rPr lang="en-AU" sz="2400" dirty="0" smtClean="0"/>
              <a:t>, </a:t>
            </a:r>
            <a:r>
              <a:rPr lang="ru-RU" sz="2400" dirty="0" smtClean="0"/>
              <a:t>«</a:t>
            </a:r>
            <a:r>
              <a:rPr lang="nl-NL" sz="2400" dirty="0" err="1" smtClean="0"/>
              <a:t>intext</a:t>
            </a:r>
            <a:r>
              <a:rPr lang="ru-RU" sz="2400" dirty="0" smtClean="0"/>
              <a:t>», «</a:t>
            </a:r>
            <a:r>
              <a:rPr lang="nl-NL" sz="2400" dirty="0" err="1" smtClean="0"/>
              <a:t>inlink</a:t>
            </a:r>
            <a:r>
              <a:rPr lang="ru-RU" sz="2400" dirty="0" smtClean="0"/>
              <a:t>».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Кто ещё какие «хитрые» операторы знает?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978548"/>
            <a:ext cx="6336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Подробней: </a:t>
            </a:r>
            <a:r>
              <a:rPr lang="en-US" sz="2000" dirty="0" smtClean="0">
                <a:hlinkClick r:id="rId3"/>
              </a:rPr>
              <a:t>yandex.ru/blog/webmaster/izmeneniya-v-yazyke-zaprosov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79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18187</TotalTime>
  <Words>1376</Words>
  <Application>Microsoft Macintosh PowerPoint</Application>
  <PresentationFormat>Экран (4:3)</PresentationFormat>
  <Paragraphs>203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Mangal</vt:lpstr>
      <vt:lpstr>Wingdings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dubenchak</dc:creator>
  <cp:lastModifiedBy>Дмитрий Севальнев</cp:lastModifiedBy>
  <cp:revision>1827</cp:revision>
  <dcterms:created xsi:type="dcterms:W3CDTF">2013-03-31T15:20:44Z</dcterms:created>
  <dcterms:modified xsi:type="dcterms:W3CDTF">2017-05-16T11:11:04Z</dcterms:modified>
</cp:coreProperties>
</file>