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143000" y="841771"/>
            <a:ext cx="68579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1143000" y="2701527"/>
            <a:ext cx="68579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19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19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29841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29841" y="1260871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29150" y="1260871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0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8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350072" y="1467446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349572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675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8481" y="0"/>
            <a:ext cx="916096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4448842" y="2387083"/>
            <a:ext cx="24630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-378" y="1246292"/>
            <a:ext cx="9144000" cy="143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GB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Что будем делать, когда останется один ответ в поиске.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79" y="2830250"/>
            <a:ext cx="9143619" cy="1200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Серебрякова Анна</a:t>
            </a:r>
            <a:r>
              <a:rPr lang="en-GB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SEMANTICA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Копии сайта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393875" y="1113000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Сайтов аффилиатов около 15%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Преобладают “рабочие специальности”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У нас пока  3 клиента  5+ сайтов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Копии сайта - пример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393875" y="1113000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666666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Правильная работа с аффилиатами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Реализация “паравоза” из зеркал сайтов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2613912"/>
            <a:ext cx="451485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Безопасность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>
                <a:solidFill>
                  <a:srgbClr val="000000"/>
                </a:solidFill>
              </a:rPr>
              <a:t>Разработка культуры безопасности для сайта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Пароли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Хостинг</a:t>
            </a:r>
          </a:p>
          <a:p>
            <a:pPr lvl="0" algn="l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000000"/>
                </a:solidFill>
              </a:rPr>
              <a:t>И т.д.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Безопасность - пример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Пока особо нет в клиентских - единичные случаи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Только сами клиенты забывают продлить хостинг и домен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Работа с увеличением видимости сайта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Стандартно - собираем всю семантику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Для гнз трафик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Прогнозируем сколько в данном регионе будут этой темой интересоваться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>
                <a:solidFill>
                  <a:srgbClr val="000000"/>
                </a:solidFill>
              </a:rPr>
              <a:t>Создаем много-много страниц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341475" y="177425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>
                <a:solidFill>
                  <a:srgbClr val="000000"/>
                </a:solidFill>
              </a:rPr>
              <a:t>Работа с увеличением видимости сайта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25" y="1104925"/>
            <a:ext cx="8520600" cy="37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5-и словники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ubTitle" idx="1"/>
          </p:nvPr>
        </p:nvSpPr>
        <p:spPr>
          <a:xfrm>
            <a:off x="311700" y="2009575"/>
            <a:ext cx="8520600" cy="161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175" y="1266962"/>
            <a:ext cx="7867650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Работа с увеличением видимости сайта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xfrm>
            <a:off x="248625" y="86100"/>
            <a:ext cx="85206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rgbClr val="000000"/>
                </a:solidFill>
              </a:rPr>
              <a:t>Трафик с Яндекс Карт для тематики гостиница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ubTitle" idx="1"/>
          </p:nvPr>
        </p:nvSpPr>
        <p:spPr>
          <a:xfrm>
            <a:off x="248625" y="1533150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625" y="1185650"/>
            <a:ext cx="8711601" cy="388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218850" y="1485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Делаем свои справочники 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525" y="804425"/>
            <a:ext cx="7819474" cy="41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/>
          </p:nvPr>
        </p:nvSpPr>
        <p:spPr>
          <a:xfrm>
            <a:off x="218850" y="1485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Делаем свои справочники 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00" y="1136500"/>
            <a:ext cx="7638224" cy="39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248625" y="365750"/>
            <a:ext cx="85206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Предпосылки 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ubTitle" idx="1"/>
          </p:nvPr>
        </p:nvSpPr>
        <p:spPr>
          <a:xfrm>
            <a:off x="382000" y="813150"/>
            <a:ext cx="8520600" cy="351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600">
                <a:solidFill>
                  <a:srgbClr val="000000"/>
                </a:solidFill>
              </a:rPr>
              <a:t>Изменяемость ответов на SERP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GB" sz="3600">
                <a:solidFill>
                  <a:srgbClr val="000000"/>
                </a:solidFill>
              </a:rPr>
              <a:t>Мобильный поиск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                </a:t>
            </a: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GB" sz="3600">
                <a:solidFill>
                  <a:srgbClr val="000000"/>
                </a:solidFill>
              </a:rPr>
              <a:t>Голосовой поиск</a:t>
            </a:r>
          </a:p>
          <a:p>
            <a:pPr lv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600">
                <a:solidFill>
                  <a:srgbClr val="000000"/>
                </a:solidFill>
              </a:rPr>
              <a:t>Множество агрегаторов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600">
                <a:solidFill>
                  <a:srgbClr val="000000"/>
                </a:solidFill>
              </a:rPr>
              <a:t>Персонализация для персонализации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ctrTitle"/>
          </p:nvPr>
        </p:nvSpPr>
        <p:spPr>
          <a:xfrm>
            <a:off x="248625" y="341150"/>
            <a:ext cx="8706300" cy="83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Делаем свои справочники 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312225" y="1359100"/>
            <a:ext cx="6748500" cy="315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/>
          </a:p>
          <a:p>
            <a:pPr lvl="0" algn="ctr">
              <a:spcBef>
                <a:spcPts val="0"/>
              </a:spcBef>
              <a:buNone/>
            </a:pPr>
            <a:r>
              <a:rPr lang="en-GB" sz="3000"/>
              <a:t>Доля трафика на сайт  клиента </a:t>
            </a:r>
            <a:r>
              <a:rPr lang="en-GB" sz="3000">
                <a:solidFill>
                  <a:srgbClr val="666666"/>
                </a:solidFill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000"/>
              <a:t>по москве - 65% 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000"/>
              <a:t>по региону - 80%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ctrTitle"/>
          </p:nvPr>
        </p:nvSpPr>
        <p:spPr>
          <a:xfrm>
            <a:off x="248625" y="341150"/>
            <a:ext cx="8706300" cy="83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Делаем свои справочники - пример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174" y="1172750"/>
            <a:ext cx="8354424" cy="366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ctrTitle"/>
          </p:nvPr>
        </p:nvSpPr>
        <p:spPr>
          <a:xfrm>
            <a:off x="478800" y="558625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В Качестве вывода</a:t>
            </a:r>
            <a:r>
              <a:rPr lang="en-GB" sz="360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ubTitle" idx="1"/>
          </p:nvPr>
        </p:nvSpPr>
        <p:spPr>
          <a:xfrm>
            <a:off x="-660775" y="157477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/>
              <a:t>   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                       </a:t>
            </a: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/>
              <a:t>  </a:t>
            </a:r>
            <a:r>
              <a:rPr lang="en-GB">
                <a:solidFill>
                  <a:srgbClr val="000000"/>
                </a:solidFill>
              </a:rPr>
              <a:t>Работа уже усложняется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                        </a:t>
            </a: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/>
              <a:t>  </a:t>
            </a:r>
            <a:r>
              <a:rPr lang="en-GB">
                <a:solidFill>
                  <a:srgbClr val="000000"/>
                </a:solidFill>
              </a:rPr>
              <a:t>Не чисто seo задачи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     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                         </a:t>
            </a: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НЕИЗВЕСТНОСТЬ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1"/>
            <a:ext cx="9144000" cy="51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-378" y="1248684"/>
            <a:ext cx="9144000" cy="144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GB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Вопросы?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379" y="2830250"/>
            <a:ext cx="9143619" cy="1727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2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Серебрякова Анна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Arial"/>
              <a:buNone/>
            </a:pPr>
            <a:r>
              <a:rPr lang="en-GB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SEMANTICA</a:t>
            </a:r>
            <a: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seanna@semantica.in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456350" y="4920900"/>
            <a:ext cx="6748500" cy="7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248625" y="365750"/>
            <a:ext cx="85206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Изменяемость ответа на SERP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100" y="1551325"/>
            <a:ext cx="74676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ctrTitle"/>
          </p:nvPr>
        </p:nvSpPr>
        <p:spPr>
          <a:xfrm>
            <a:off x="408400" y="235925"/>
            <a:ext cx="85206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Мобильность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subTitle" idx="1"/>
          </p:nvPr>
        </p:nvSpPr>
        <p:spPr>
          <a:xfrm>
            <a:off x="311700" y="1539600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3000">
                <a:solidFill>
                  <a:schemeClr val="dk1"/>
                </a:solidFill>
              </a:rPr>
              <a:t>Доля мобильного трафика</a:t>
            </a:r>
          </a:p>
          <a:p>
            <a:pPr lvl="0">
              <a:spcBef>
                <a:spcPts val="0"/>
              </a:spcBef>
              <a:buNone/>
            </a:pPr>
            <a:r>
              <a:rPr lang="en-GB" sz="3600">
                <a:solidFill>
                  <a:srgbClr val="0000FF"/>
                </a:solidFill>
              </a:rPr>
              <a:t>62%</a:t>
            </a:r>
          </a:p>
          <a:p>
            <a:pPr lvl="0">
              <a:spcBef>
                <a:spcPts val="0"/>
              </a:spcBef>
              <a:buNone/>
            </a:pPr>
            <a:r>
              <a:rPr lang="en-GB" sz="1400">
                <a:solidFill>
                  <a:srgbClr val="999999"/>
                </a:solidFill>
              </a:rPr>
              <a:t>*данные на осень 16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99999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400">
                <a:solidFill>
                  <a:srgbClr val="999999"/>
                </a:solidFill>
              </a:rPr>
              <a:t>Причем доля пользователей мобильного интернета в Воронеже = кол-ву пользователей в Нью-Йорке</a:t>
            </a: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99999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400">
              <a:solidFill>
                <a:srgbClr val="99999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248625" y="246050"/>
            <a:ext cx="8520600" cy="93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000000"/>
                </a:solidFill>
              </a:rPr>
              <a:t>Голосовой поиск 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237" y="1320850"/>
            <a:ext cx="7305675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ctrTitle"/>
          </p:nvPr>
        </p:nvSpPr>
        <p:spPr>
          <a:xfrm>
            <a:off x="248625" y="365750"/>
            <a:ext cx="85206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/>
              <a:t>Голосовой поиск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1124"/>
            <a:ext cx="9144000" cy="35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xfrm>
            <a:off x="311700" y="309625"/>
            <a:ext cx="8520600" cy="58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Ответы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ubTitle" idx="1"/>
          </p:nvPr>
        </p:nvSpPr>
        <p:spPr>
          <a:xfrm>
            <a:off x="311700" y="1551325"/>
            <a:ext cx="8520600" cy="329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Примеры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9574"/>
            <a:ext cx="5215200" cy="29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699" y="1536700"/>
            <a:ext cx="5519299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ctrTitle"/>
          </p:nvPr>
        </p:nvSpPr>
        <p:spPr>
          <a:xfrm>
            <a:off x="311700" y="246050"/>
            <a:ext cx="8520600" cy="71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>
                <a:solidFill>
                  <a:srgbClr val="1D2129"/>
                </a:solidFill>
                <a:highlight>
                  <a:srgbClr val="FFFFFF"/>
                </a:highlight>
              </a:rPr>
              <a:t>Агрегаторы и маркетплейсы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311700" y="1359100"/>
            <a:ext cx="8520600" cy="348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r>
              <a:rPr lang="en-GB" sz="3000" b="1">
                <a:solidFill>
                  <a:srgbClr val="43434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000">
                <a:solidFill>
                  <a:srgbClr val="000000"/>
                </a:solidFill>
              </a:rPr>
              <a:t>Работа с Картами</a:t>
            </a:r>
          </a:p>
          <a:p>
            <a:pPr lv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000">
                <a:solidFill>
                  <a:srgbClr val="000000"/>
                </a:solidFill>
              </a:rPr>
              <a:t>Работа со сторонними сервисами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GB" sz="3000">
                <a:solidFill>
                  <a:srgbClr val="000000"/>
                </a:solidFill>
                <a:highlight>
                  <a:srgbClr val="FFFFFF"/>
                </a:highlight>
              </a:rPr>
              <a:t> Афиша, TripAdvisor , Booking, Услуги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48625" y="353150"/>
            <a:ext cx="8706300" cy="81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Что же делать?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 rot="-125">
            <a:off x="460874" y="1150274"/>
            <a:ext cx="8281800" cy="353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 b="1">
              <a:solidFill>
                <a:srgbClr val="4EA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000">
                <a:solidFill>
                  <a:srgbClr val="000000"/>
                </a:solidFill>
              </a:rPr>
              <a:t>Копии сайтов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000">
                <a:solidFill>
                  <a:srgbClr val="000000"/>
                </a:solidFill>
              </a:rPr>
              <a:t>Наладить работу с безопасностью</a:t>
            </a:r>
            <a:r>
              <a:rPr lang="en-GB" sz="30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</a:t>
            </a:r>
            <a:r>
              <a:rPr lang="en-GB" sz="3000">
                <a:solidFill>
                  <a:srgbClr val="000000"/>
                </a:solidFill>
              </a:rPr>
              <a:t>Работа с увеличением видимости сайта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 b="1">
                <a:solidFill>
                  <a:srgbClr val="4EA050"/>
                </a:solidFill>
                <a:latin typeface="Trebuchet MS"/>
                <a:ea typeface="Trebuchet MS"/>
                <a:cs typeface="Trebuchet MS"/>
                <a:sym typeface="Trebuchet MS"/>
              </a:rPr>
              <a:t>✓  </a:t>
            </a:r>
            <a:r>
              <a:rPr lang="en-GB" sz="3000">
                <a:solidFill>
                  <a:srgbClr val="000000"/>
                </a:solidFill>
              </a:rPr>
              <a:t>Получение трафика  со своих справочников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Экран (16:9)</PresentationFormat>
  <Paragraphs>83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simple-light-2</vt:lpstr>
      <vt:lpstr>Тема Office</vt:lpstr>
      <vt:lpstr>Презентация PowerPoint</vt:lpstr>
      <vt:lpstr>Предпосылки </vt:lpstr>
      <vt:lpstr>Изменяемость ответа на SERP </vt:lpstr>
      <vt:lpstr>Мобильность </vt:lpstr>
      <vt:lpstr>Голосовой поиск </vt:lpstr>
      <vt:lpstr>Голосовой поиск </vt:lpstr>
      <vt:lpstr>Ответы</vt:lpstr>
      <vt:lpstr>Агрегаторы и маркетплейсы</vt:lpstr>
      <vt:lpstr>Что же делать?</vt:lpstr>
      <vt:lpstr>Копии сайта</vt:lpstr>
      <vt:lpstr>Копии сайта - пример</vt:lpstr>
      <vt:lpstr>Безопасность</vt:lpstr>
      <vt:lpstr>Безопасность - пример</vt:lpstr>
      <vt:lpstr>Работа с увеличением видимости сайта</vt:lpstr>
      <vt:lpstr>Работа с увеличением видимости сайта</vt:lpstr>
      <vt:lpstr>5-и словники </vt:lpstr>
      <vt:lpstr>Трафик с Яндекс Карт для тематики гостиница</vt:lpstr>
      <vt:lpstr>Делаем свои справочники </vt:lpstr>
      <vt:lpstr>Делаем свои справочники </vt:lpstr>
      <vt:lpstr>Делаем свои справочники </vt:lpstr>
      <vt:lpstr>Делаем свои справочники - пример</vt:lpstr>
      <vt:lpstr>В Качестве вывода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Вадим Богданов</cp:lastModifiedBy>
  <cp:revision>1</cp:revision>
  <dcterms:modified xsi:type="dcterms:W3CDTF">2017-05-17T10:52:41Z</dcterms:modified>
</cp:coreProperties>
</file>